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1" r:id="rId1"/>
  </p:sldMasterIdLst>
  <p:notesMasterIdLst>
    <p:notesMasterId r:id="rId54"/>
  </p:notesMasterIdLst>
  <p:sldIdLst>
    <p:sldId id="256" r:id="rId2"/>
    <p:sldId id="257" r:id="rId3"/>
    <p:sldId id="269" r:id="rId4"/>
    <p:sldId id="270" r:id="rId5"/>
    <p:sldId id="271" r:id="rId6"/>
    <p:sldId id="272" r:id="rId7"/>
    <p:sldId id="273" r:id="rId8"/>
    <p:sldId id="258" r:id="rId9"/>
    <p:sldId id="274" r:id="rId10"/>
    <p:sldId id="275" r:id="rId11"/>
    <p:sldId id="276" r:id="rId12"/>
    <p:sldId id="277" r:id="rId13"/>
    <p:sldId id="259" r:id="rId14"/>
    <p:sldId id="278" r:id="rId15"/>
    <p:sldId id="279" r:id="rId16"/>
    <p:sldId id="280" r:id="rId17"/>
    <p:sldId id="260" r:id="rId18"/>
    <p:sldId id="281" r:id="rId19"/>
    <p:sldId id="282" r:id="rId20"/>
    <p:sldId id="283" r:id="rId21"/>
    <p:sldId id="284" r:id="rId22"/>
    <p:sldId id="261" r:id="rId23"/>
    <p:sldId id="262" r:id="rId24"/>
    <p:sldId id="285" r:id="rId25"/>
    <p:sldId id="286" r:id="rId26"/>
    <p:sldId id="287" r:id="rId27"/>
    <p:sldId id="288" r:id="rId28"/>
    <p:sldId id="289" r:id="rId29"/>
    <p:sldId id="290" r:id="rId30"/>
    <p:sldId id="263" r:id="rId31"/>
    <p:sldId id="291" r:id="rId32"/>
    <p:sldId id="292" r:id="rId33"/>
    <p:sldId id="264" r:id="rId34"/>
    <p:sldId id="293" r:id="rId35"/>
    <p:sldId id="294" r:id="rId36"/>
    <p:sldId id="295" r:id="rId37"/>
    <p:sldId id="265" r:id="rId38"/>
    <p:sldId id="297" r:id="rId39"/>
    <p:sldId id="298" r:id="rId40"/>
    <p:sldId id="296" r:id="rId41"/>
    <p:sldId id="299" r:id="rId42"/>
    <p:sldId id="266" r:id="rId43"/>
    <p:sldId id="300" r:id="rId44"/>
    <p:sldId id="301" r:id="rId45"/>
    <p:sldId id="302" r:id="rId46"/>
    <p:sldId id="303" r:id="rId47"/>
    <p:sldId id="304" r:id="rId48"/>
    <p:sldId id="305" r:id="rId49"/>
    <p:sldId id="267" r:id="rId50"/>
    <p:sldId id="306" r:id="rId51"/>
    <p:sldId id="307" r:id="rId52"/>
    <p:sldId id="268" r:id="rId53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884"/>
    <p:restoredTop sz="87811"/>
  </p:normalViewPr>
  <p:slideViewPr>
    <p:cSldViewPr snapToGrid="0" snapToObjects="1">
      <p:cViewPr varScale="1">
        <p:scale>
          <a:sx n="82" d="100"/>
          <a:sy n="82" d="100"/>
        </p:scale>
        <p:origin x="162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8" name="Shape 118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hanacademy.org/math/multivariable-calculus/applications-of-multivariable-derivatives/lagrange-multipliers-and-constrained-optimization/v/constrained-optimization-introduction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angms.science/doc/CVX/Proj_l2.pdf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angms.science/doc/CVX/Proj_l1.pdf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602.05822.pdf" TargetMode="External"/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20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H is diagonal holds if the data for the linear regression problem has been</a:t>
            </a:r>
          </a:p>
          <a:p>
            <a:r>
              <a:rPr lang="en-US" sz="220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preprocessed to remove all correlation between the input features, which may be</a:t>
            </a:r>
          </a:p>
          <a:p>
            <a:r>
              <a:rPr lang="en-US" sz="220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accomplished using PCA.</a:t>
            </a:r>
          </a:p>
          <a:p>
            <a:endParaRPr lang="en-LB" dirty="0"/>
          </a:p>
        </p:txBody>
      </p:sp>
    </p:spTree>
    <p:extLst>
      <p:ext uri="{BB962C8B-B14F-4D97-AF65-F5344CB8AC3E}">
        <p14:creationId xmlns:p14="http://schemas.microsoft.com/office/powerpoint/2010/main" val="25595405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hlinkClick r:id="rId3"/>
              </a:rPr>
              <a:t>https://www.khanacademy.org/math/multivariable-calculus/applications-of-multivariable-derivatives/lagrange-multipliers-and-constrained-optimization/v/constrained-optimization-introduction</a:t>
            </a:r>
            <a:endParaRPr lang="en-US" dirty="0" smtClean="0"/>
          </a:p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take </a:t>
            </a:r>
            <a:r>
              <a:rPr lang="en-US" dirty="0"/>
              <a:t>a step downhill on J (</a:t>
            </a:r>
            <a:r>
              <a:rPr lang="el-GR" dirty="0"/>
              <a:t>θ) </a:t>
            </a:r>
            <a:r>
              <a:rPr lang="en-US" dirty="0"/>
              <a:t>and then project </a:t>
            </a:r>
            <a:r>
              <a:rPr lang="el-GR" dirty="0"/>
              <a:t>θ </a:t>
            </a:r>
            <a:r>
              <a:rPr lang="en-US" dirty="0"/>
              <a:t>back to the nearest point that satisfies </a:t>
            </a:r>
            <a:r>
              <a:rPr lang="el-GR" dirty="0"/>
              <a:t>Ω(θ) &lt; </a:t>
            </a:r>
            <a:r>
              <a:rPr lang="en-US" dirty="0"/>
              <a:t>k.</a:t>
            </a:r>
          </a:p>
          <a:p>
            <a:endParaRPr lang="en-LB" dirty="0"/>
          </a:p>
        </p:txBody>
      </p:sp>
    </p:spTree>
    <p:extLst>
      <p:ext uri="{BB962C8B-B14F-4D97-AF65-F5344CB8AC3E}">
        <p14:creationId xmlns:p14="http://schemas.microsoft.com/office/powerpoint/2010/main" val="22185102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dirty="0">
                <a:hlinkClick r:id="rId3"/>
              </a:rPr>
              <a:t>https://angms.science/doc/CVX/Proj_l2.pdf</a:t>
            </a:r>
            <a:endParaRPr lang="en-US" dirty="0"/>
          </a:p>
          <a:p>
            <a:pPr lvl="1"/>
            <a:r>
              <a:rPr lang="en-US" dirty="0">
                <a:hlinkClick r:id="rId4"/>
              </a:rPr>
              <a:t>https://angms.science/doc/CVX/Proj_l1.pdf</a:t>
            </a:r>
            <a:endParaRPr lang="en-US" dirty="0"/>
          </a:p>
          <a:p>
            <a:endParaRPr lang="en-LB" dirty="0"/>
          </a:p>
        </p:txBody>
      </p:sp>
    </p:spTree>
    <p:extLst>
      <p:ext uri="{BB962C8B-B14F-4D97-AF65-F5344CB8AC3E}">
        <p14:creationId xmlns:p14="http://schemas.microsoft.com/office/powerpoint/2010/main" val="12723114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B" dirty="0"/>
          </a:p>
        </p:txBody>
      </p:sp>
    </p:spTree>
    <p:extLst>
      <p:ext uri="{BB962C8B-B14F-4D97-AF65-F5344CB8AC3E}">
        <p14:creationId xmlns:p14="http://schemas.microsoft.com/office/powerpoint/2010/main" val="487270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</a:t>
            </a:r>
            <a:r>
              <a:rPr lang="en-LB" dirty="0"/>
              <a:t>eference : </a:t>
            </a:r>
            <a:r>
              <a:rPr lang="en-US" dirty="0">
                <a:hlinkClick r:id="rId3"/>
              </a:rPr>
              <a:t>https://arxiv.org/pdf/1602.05822.pdf</a:t>
            </a:r>
            <a:endParaRPr lang="en-US" dirty="0"/>
          </a:p>
          <a:p>
            <a:endParaRPr lang="en-LB" dirty="0"/>
          </a:p>
        </p:txBody>
      </p:sp>
    </p:spTree>
    <p:extLst>
      <p:ext uri="{BB962C8B-B14F-4D97-AF65-F5344CB8AC3E}">
        <p14:creationId xmlns:p14="http://schemas.microsoft.com/office/powerpoint/2010/main" val="39523807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20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The weight scaling rule is also exact in other settings, including regression</a:t>
            </a:r>
          </a:p>
          <a:p>
            <a:r>
              <a:rPr lang="en-US" sz="220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networks with conditionally normal outputs, and deep networks that have hidden</a:t>
            </a:r>
          </a:p>
          <a:p>
            <a:r>
              <a:rPr lang="en-US" sz="220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layers without nonlinearities. However, the weight scaling rule is only an approximation</a:t>
            </a:r>
          </a:p>
          <a:p>
            <a:r>
              <a:rPr lang="en-US" sz="220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for deep models that have nonlinearities. Though the approximation has</a:t>
            </a:r>
          </a:p>
          <a:p>
            <a:r>
              <a:rPr lang="en-US" sz="220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not been theoretically characterized, it often works well, empirically.</a:t>
            </a:r>
          </a:p>
          <a:p>
            <a:endParaRPr lang="en-US" sz="2200" dirty="0"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sz="2200" b="0" i="0" dirty="0" err="1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Pytorch</a:t>
            </a:r>
            <a:r>
              <a:rPr lang="en-US" sz="2200" b="0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: The outputs are scaled by a factor of \frac{1}{1-p} during training. </a:t>
            </a:r>
          </a:p>
          <a:p>
            <a:r>
              <a:rPr lang="en-US" sz="2200" b="0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This means that during evaluation the module simply computes an identity function.</a:t>
            </a:r>
            <a:endParaRPr lang="en-US" sz="2200" dirty="0"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endParaRPr lang="en-LB" dirty="0"/>
          </a:p>
        </p:txBody>
      </p:sp>
    </p:spTree>
    <p:extLst>
      <p:ext uri="{BB962C8B-B14F-4D97-AF65-F5344CB8AC3E}">
        <p14:creationId xmlns:p14="http://schemas.microsoft.com/office/powerpoint/2010/main" val="13799459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</a:t>
            </a:r>
            <a:r>
              <a:rPr lang="en-LB" dirty="0"/>
              <a:t>ematode: a kind of worms </a:t>
            </a:r>
          </a:p>
          <a:p>
            <a:r>
              <a:rPr lang="en-US" dirty="0"/>
              <a:t>G</a:t>
            </a:r>
            <a:r>
              <a:rPr lang="en-LB" dirty="0"/>
              <a:t>ibbon : a kind of apes </a:t>
            </a:r>
          </a:p>
        </p:txBody>
      </p:sp>
    </p:spTree>
    <p:extLst>
      <p:ext uri="{BB962C8B-B14F-4D97-AF65-F5344CB8AC3E}">
        <p14:creationId xmlns:p14="http://schemas.microsoft.com/office/powerpoint/2010/main" val="21504595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>
            <a:spLocks noGrp="1"/>
          </p:cNvSpPr>
          <p:nvPr>
            <p:ph type="pic" idx="13"/>
          </p:nvPr>
        </p:nvSpPr>
        <p:spPr>
          <a:xfrm>
            <a:off x="2717800" y="635000"/>
            <a:ext cx="12357100" cy="823806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 dirty="0"/>
          </a:p>
        </p:txBody>
      </p:sp>
      <p:sp>
        <p:nvSpPr>
          <p:cNvPr id="39" name="Title Text"/>
          <p:cNvSpPr>
            <a:spLocks noGrp="1"/>
          </p:cNvSpPr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40" name="Body Level One…"/>
          <p:cNvSpPr>
            <a:spLocks noGrp="1"/>
          </p:cNvSpPr>
          <p:nvPr>
            <p:ph type="body" sz="quarter" idx="1"/>
          </p:nvPr>
        </p:nvSpPr>
        <p:spPr>
          <a:xfrm>
            <a:off x="952500" y="4762500"/>
            <a:ext cx="5334000" cy="4102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01321059"/>
      </p:ext>
    </p:extLst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Body Level One…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"/>
                <a:ea typeface="Helvetica"/>
                <a:cs typeface="Helvetica"/>
                <a:sym typeface="Helvetica"/>
              </a:defRPr>
            </a:lvl1pPr>
            <a:lvl2pPr>
              <a:defRPr>
                <a:latin typeface="Helvetica"/>
                <a:ea typeface="Helvetica"/>
                <a:cs typeface="Helvetica"/>
                <a:sym typeface="Helvetica"/>
              </a:defRPr>
            </a:lvl2pPr>
            <a:lvl3pPr>
              <a:defRPr>
                <a:latin typeface="Helvetica"/>
                <a:ea typeface="Helvetica"/>
                <a:cs typeface="Helvetica"/>
                <a:sym typeface="Helvetica"/>
              </a:defRPr>
            </a:lvl3pPr>
            <a:lvl4pPr>
              <a:defRPr>
                <a:latin typeface="Helvetica"/>
                <a:ea typeface="Helvetica"/>
                <a:cs typeface="Helvetica"/>
                <a:sym typeface="Helvetica"/>
              </a:defRPr>
            </a:lvl4pPr>
            <a:lvl5pPr>
              <a:defRPr>
                <a:latin typeface="Helvetica"/>
                <a:ea typeface="Helvetica"/>
                <a:cs typeface="Helvetica"/>
                <a:sym typeface="Helvetica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(Goodfellow 2016)"/>
          <p:cNvSpPr/>
          <p:nvPr/>
        </p:nvSpPr>
        <p:spPr>
          <a:xfrm>
            <a:off x="11626490" y="9340850"/>
            <a:ext cx="1359620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200"/>
            </a:lvl1pPr>
          </a:lstStyle>
          <a:p>
            <a:r>
              <a:rPr dirty="0"/>
              <a:t>(Goodfellow 2016)</a:t>
            </a:r>
          </a:p>
        </p:txBody>
      </p:sp>
      <p:sp>
        <p:nvSpPr>
          <p:cNvPr id="59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15094020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69611776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Image"/>
          <p:cNvSpPr>
            <a:spLocks noGrp="1"/>
          </p:cNvSpPr>
          <p:nvPr>
            <p:ph type="pic" idx="13"/>
          </p:nvPr>
        </p:nvSpPr>
        <p:spPr>
          <a:xfrm>
            <a:off x="4533900" y="2603500"/>
            <a:ext cx="942975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 dirty="0"/>
          </a:p>
        </p:txBody>
      </p:sp>
      <p:sp>
        <p:nvSpPr>
          <p:cNvPr id="67" name="Title Text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68" name="Body Level One…"/>
          <p:cNvSpPr>
            <a:spLocks noGrp="1"/>
          </p:cNvSpPr>
          <p:nvPr>
            <p:ph type="body" sz="half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9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77865756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Body Level One…"/>
          <p:cNvSpPr>
            <a:spLocks noGrp="1"/>
          </p:cNvSpPr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7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71654178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Image"/>
          <p:cNvSpPr>
            <a:spLocks noGrp="1"/>
          </p:cNvSpPr>
          <p:nvPr>
            <p:ph type="pic" sz="quarter" idx="13"/>
          </p:nvPr>
        </p:nvSpPr>
        <p:spPr>
          <a:xfrm>
            <a:off x="6680200" y="5026947"/>
            <a:ext cx="6057901" cy="404070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 dirty="0"/>
          </a:p>
        </p:txBody>
      </p:sp>
      <p:sp>
        <p:nvSpPr>
          <p:cNvPr id="85" name="Image"/>
          <p:cNvSpPr>
            <a:spLocks noGrp="1"/>
          </p:cNvSpPr>
          <p:nvPr>
            <p:ph type="pic" sz="quarter" idx="14"/>
          </p:nvPr>
        </p:nvSpPr>
        <p:spPr>
          <a:xfrm>
            <a:off x="6502400" y="886747"/>
            <a:ext cx="5867400" cy="39116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 dirty="0"/>
          </a:p>
        </p:txBody>
      </p:sp>
      <p:sp>
        <p:nvSpPr>
          <p:cNvPr id="86" name="Image"/>
          <p:cNvSpPr>
            <a:spLocks noGrp="1"/>
          </p:cNvSpPr>
          <p:nvPr>
            <p:ph type="pic" idx="15"/>
          </p:nvPr>
        </p:nvSpPr>
        <p:spPr>
          <a:xfrm>
            <a:off x="-2374900" y="889000"/>
            <a:ext cx="11976100" cy="798406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 dirty="0"/>
          </a:p>
        </p:txBody>
      </p:sp>
      <p:sp>
        <p:nvSpPr>
          <p:cNvPr id="87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20108972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–Johnny Appleseed"/>
          <p:cNvSpPr>
            <a:spLocks noGrp="1"/>
          </p:cNvSpPr>
          <p:nvPr>
            <p:ph type="body" sz="quarter" idx="13"/>
          </p:nvPr>
        </p:nvSpPr>
        <p:spPr>
          <a:xfrm>
            <a:off x="1270000" y="6362700"/>
            <a:ext cx="10464800" cy="4699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95" name="“Type a quote here.”"/>
          <p:cNvSpPr>
            <a:spLocks noGrp="1"/>
          </p:cNvSpPr>
          <p:nvPr>
            <p:ph type="body" sz="quarter" idx="14"/>
          </p:nvPr>
        </p:nvSpPr>
        <p:spPr>
          <a:xfrm>
            <a:off x="1270000" y="4267200"/>
            <a:ext cx="10464800" cy="6858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/>
            </a:lvl1pPr>
          </a:lstStyle>
          <a:p>
            <a:r>
              <a:t>“Type a quote here.” </a:t>
            </a:r>
          </a:p>
        </p:txBody>
      </p:sp>
      <p:sp>
        <p:nvSpPr>
          <p:cNvPr id="96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85423308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Image"/>
          <p:cNvSpPr>
            <a:spLocks noGrp="1"/>
          </p:cNvSpPr>
          <p:nvPr>
            <p:ph type="pic" idx="13"/>
          </p:nvPr>
        </p:nvSpPr>
        <p:spPr>
          <a:xfrm>
            <a:off x="-812800" y="0"/>
            <a:ext cx="15232066" cy="10160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 dirty="0"/>
          </a:p>
        </p:txBody>
      </p:sp>
      <p:sp>
        <p:nvSpPr>
          <p:cNvPr id="104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808599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86528220"/>
      </p:ext>
    </p:extLst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Body Level One…"/>
          <p:cNvSpPr>
            <a:spLocks noGrp="1"/>
          </p:cNvSpPr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>
                <a:latin typeface="Helvetica"/>
                <a:ea typeface="Helvetica"/>
                <a:cs typeface="Helvetica"/>
                <a:sym typeface="Helvetica"/>
              </a:defRPr>
            </a:lvl1pPr>
            <a:lvl2pPr marL="0" indent="228600" algn="ctr">
              <a:spcBef>
                <a:spcPts val="0"/>
              </a:spcBef>
              <a:buSzTx/>
              <a:buNone/>
              <a:defRPr sz="3200">
                <a:latin typeface="Helvetica"/>
                <a:ea typeface="Helvetica"/>
                <a:cs typeface="Helvetica"/>
                <a:sym typeface="Helvetica"/>
              </a:defRPr>
            </a:lvl2pPr>
            <a:lvl3pPr marL="0" indent="457200" algn="ctr">
              <a:spcBef>
                <a:spcPts val="0"/>
              </a:spcBef>
              <a:buSzTx/>
              <a:buNone/>
              <a:defRPr sz="3200">
                <a:latin typeface="Helvetica"/>
                <a:ea typeface="Helvetica"/>
                <a:cs typeface="Helvetica"/>
                <a:sym typeface="Helvetica"/>
              </a:defRPr>
            </a:lvl3pPr>
            <a:lvl4pPr marL="0" indent="685800" algn="ctr">
              <a:spcBef>
                <a:spcPts val="0"/>
              </a:spcBef>
              <a:buSzTx/>
              <a:buNone/>
              <a:defRPr sz="3200">
                <a:latin typeface="Helvetica"/>
                <a:ea typeface="Helvetica"/>
                <a:cs typeface="Helvetica"/>
                <a:sym typeface="Helvetica"/>
              </a:defRPr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60215130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>
            <a:spLocks noGrp="1"/>
          </p:cNvSpPr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rPr dirty="0"/>
              <a:t>Title Text</a:t>
            </a:r>
          </a:p>
        </p:txBody>
      </p:sp>
      <p:sp>
        <p:nvSpPr>
          <p:cNvPr id="3" name="Body Level One…"/>
          <p:cNvSpPr>
            <a:spLocks noGrp="1"/>
          </p:cNvSpPr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t" anchorCtr="0">
            <a:normAutofit/>
          </a:bodyPr>
          <a:lstStyle/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4" name="Slide Number"/>
          <p:cNvSpPr>
            <a:spLocks noGrp="1"/>
          </p:cNvSpPr>
          <p:nvPr>
            <p:ph type="sldNum" sz="quarter" idx="2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fld id="{86CB4B4D-7CA3-9044-876B-883B54F8677D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178599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</p:sldLayoutIdLst>
  <p:transition spd="med"/>
  <p:txStyles>
    <p:title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600" b="0" i="0" u="none" strike="noStrike" cap="none" spc="0" baseline="0">
          <a:solidFill>
            <a:srgbClr val="000000"/>
          </a:solidFill>
          <a:uFillTx/>
          <a:latin typeface="Helvetica"/>
          <a:ea typeface="Helvetica"/>
          <a:cs typeface="Helvetica"/>
          <a:sym typeface="Helvetica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Helvetica"/>
          <a:ea typeface="Helvetica"/>
          <a:cs typeface="Helvetica"/>
          <a:sym typeface="Helvetica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Helvetica"/>
          <a:ea typeface="Helvetica"/>
          <a:cs typeface="Helvetica"/>
          <a:sym typeface="Helvetica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Helvetica"/>
          <a:ea typeface="Helvetica"/>
          <a:cs typeface="Helvetica"/>
          <a:sym typeface="Helvetica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Helvetica"/>
          <a:ea typeface="Helvetica"/>
          <a:cs typeface="Helvetica"/>
          <a:sym typeface="Helvetica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Helvetica"/>
          <a:ea typeface="Helvetica"/>
          <a:cs typeface="Helvetica"/>
          <a:sym typeface="Helvetica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Helvetica"/>
          <a:ea typeface="Helvetica"/>
          <a:cs typeface="Helvetica"/>
          <a:sym typeface="Helvetica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Helvetica"/>
          <a:ea typeface="Helvetica"/>
          <a:cs typeface="Helvetica"/>
          <a:sym typeface="Helvetica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Helvetica"/>
          <a:ea typeface="Helvetica"/>
          <a:cs typeface="Helvetica"/>
          <a:sym typeface="Helvetica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1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889000" marR="0" indent="-444500" algn="l" defTabSz="584200" rtl="0" latinLnBrk="0">
        <a:lnSpc>
          <a:spcPct val="100000"/>
        </a:lnSpc>
        <a:spcBef>
          <a:spcPts val="1200"/>
        </a:spcBef>
        <a:spcAft>
          <a:spcPts val="0"/>
        </a:spcAft>
        <a:buClrTx/>
        <a:buSzPct val="75000"/>
        <a:buFont typeface="Wingdings" pitchFamily="2" charset="2"/>
        <a:buChar char="q"/>
        <a:tabLst/>
        <a:defRPr sz="36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333500" marR="0" indent="-444500" algn="l" defTabSz="584200" rtl="0" latinLnBrk="0">
        <a:lnSpc>
          <a:spcPct val="100000"/>
        </a:lnSpc>
        <a:spcBef>
          <a:spcPts val="1200"/>
        </a:spcBef>
        <a:spcAft>
          <a:spcPts val="0"/>
        </a:spcAft>
        <a:buClrTx/>
        <a:buSzPct val="75000"/>
        <a:buFont typeface="Courier New" panose="02070309020205020404" pitchFamily="49" charset="0"/>
        <a:buChar char="o"/>
        <a:tabLst/>
        <a:defRPr sz="36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1778000" marR="0" indent="-444500" algn="l" defTabSz="584200" rtl="0" latinLnBrk="0">
        <a:lnSpc>
          <a:spcPct val="100000"/>
        </a:lnSpc>
        <a:spcBef>
          <a:spcPts val="1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2222500" marR="0" indent="-444500" algn="l" defTabSz="584200" rtl="0" latinLnBrk="0">
        <a:lnSpc>
          <a:spcPct val="100000"/>
        </a:lnSpc>
        <a:spcBef>
          <a:spcPts val="1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1.tiff"/><Relationship Id="rId5" Type="http://schemas.openxmlformats.org/officeDocument/2006/relationships/image" Target="../media/image10.tiff"/><Relationship Id="rId4" Type="http://schemas.openxmlformats.org/officeDocument/2006/relationships/image" Target="../media/image9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2.tif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1.png"/><Relationship Id="rId7" Type="http://schemas.openxmlformats.org/officeDocument/2006/relationships/image" Target="../media/image27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6.png"/><Relationship Id="rId5" Type="http://schemas.openxmlformats.org/officeDocument/2006/relationships/image" Target="../media/image24.png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iff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1.tiff"/><Relationship Id="rId4" Type="http://schemas.openxmlformats.org/officeDocument/2006/relationships/image" Target="../media/image40.tiff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tiff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0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0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48.tiff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9.tiff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0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0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0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Regularization for Deep Learning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Regularization for Deep Learning</a:t>
            </a:r>
          </a:p>
        </p:txBody>
      </p:sp>
      <p:sp>
        <p:nvSpPr>
          <p:cNvPr id="121" name="Lecture slides for Chapter 7 of Deep Learning…"/>
          <p:cNvSpPr>
            <a:spLocks noGrp="1"/>
          </p:cNvSpPr>
          <p:nvPr>
            <p:ph type="body" sz="quarter" idx="1"/>
          </p:nvPr>
        </p:nvSpPr>
        <p:spPr>
          <a:xfrm>
            <a:off x="1270000" y="5029200"/>
            <a:ext cx="10464800" cy="1899118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pPr defTabSz="531622">
              <a:defRPr sz="2912"/>
            </a:pPr>
            <a:r>
              <a:rPr dirty="0"/>
              <a:t>Lecture slides for Chapter 7 of </a:t>
            </a:r>
            <a:r>
              <a:rPr i="1" dirty="0"/>
              <a:t>Deep Learning</a:t>
            </a:r>
          </a:p>
          <a:p>
            <a:pPr defTabSz="531622">
              <a:defRPr sz="2912"/>
            </a:pPr>
            <a:r>
              <a:rPr dirty="0" err="1"/>
              <a:t>www.deeplearningbook.org</a:t>
            </a:r>
            <a:endParaRPr i="1" dirty="0"/>
          </a:p>
          <a:p>
            <a:pPr defTabSz="531622">
              <a:defRPr sz="2912"/>
            </a:pPr>
            <a:r>
              <a:rPr dirty="0"/>
              <a:t>Ian Goodfellow</a:t>
            </a:r>
          </a:p>
          <a:p>
            <a:pPr defTabSz="531622">
              <a:defRPr sz="2912"/>
            </a:pPr>
            <a:r>
              <a:rPr dirty="0"/>
              <a:t>2016-09-27</a:t>
            </a:r>
            <a:endParaRPr lang="en-US" dirty="0"/>
          </a:p>
          <a:p>
            <a:pPr defTabSz="531622">
              <a:defRPr sz="2912"/>
            </a:pPr>
            <a:r>
              <a:rPr lang="en-US" dirty="0">
                <a:solidFill>
                  <a:schemeClr val="accent1"/>
                </a:solidFill>
              </a:rPr>
              <a:t>Adapted by </a:t>
            </a:r>
            <a:r>
              <a:rPr lang="en-US" dirty="0" err="1">
                <a:solidFill>
                  <a:schemeClr val="accent1"/>
                </a:solidFill>
              </a:rPr>
              <a:t>m.n.</a:t>
            </a:r>
            <a:r>
              <a:rPr lang="en-US" dirty="0">
                <a:solidFill>
                  <a:schemeClr val="accent1"/>
                </a:solidFill>
              </a:rPr>
              <a:t> for CMPS 392</a:t>
            </a:r>
          </a:p>
          <a:p>
            <a:pPr defTabSz="531622">
              <a:defRPr sz="2912"/>
            </a:pPr>
            <a:endParaRPr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6BE87-1143-A147-902D-6467B75B601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LB" dirty="0"/>
                  <a:t> regularization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F16BE87-1143-A147-902D-6467B75B601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L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C6D3371E-B383-854C-AB86-8F7BC059B408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Ω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m:rPr>
                            <m:nor/>
                          </m:rPr>
                          <a:rPr lang="en-LB" dirty="0"/>
                          <m:t> </m:t>
                        </m:r>
                      </m:e>
                    </m:nary>
                  </m:oMath>
                </a14:m>
                <a:endParaRPr lang="en-US" b="0" dirty="0"/>
              </a:p>
              <a:p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acc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; 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d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𝐽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LB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LB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𝒘</m:t>
                        </m:r>
                      </m:sub>
                    </m:sSub>
                    <m:acc>
                      <m:accPr>
                        <m:chr m:val="̃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𝐽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acc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; 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sign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L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; 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d>
                  </m:oMath>
                </a14:m>
                <a:endParaRPr lang="en-LB" dirty="0"/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𝐽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acc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p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b="1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</m:e>
                              <m:sup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𝑯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p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</m:oMath>
                </a14:m>
                <a:endParaRPr lang="en-LB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𝛻</m:t>
                    </m:r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𝐽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acc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𝑯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p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</m:oMath>
                </a14:m>
                <a:endParaRPr lang="en-LB" dirty="0"/>
              </a:p>
              <a:p>
                <a:r>
                  <a:rPr lang="en-LB" dirty="0"/>
                  <a:t>Assume that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𝑯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diag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(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1,1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…,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LB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LB" dirty="0"/>
              </a:p>
              <a:p>
                <a:pPr lvl="1"/>
                <a:r>
                  <a:rPr lang="en-LB" dirty="0"/>
                  <a:t>Linear regression after PCA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𝐽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acc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p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∗</m:t>
                                        </m:r>
                                      </m:sup>
                                    </m:sSubSup>
                                  </m:e>
                                </m:d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</m:nary>
                  </m:oMath>
                </a14:m>
                <a:endParaRPr lang="en-US" b="0" dirty="0"/>
              </a:p>
              <a:p>
                <a:r>
                  <a:rPr lang="en-US" dirty="0"/>
                  <a:t>S</a:t>
                </a:r>
                <a:r>
                  <a:rPr lang="en-LB" dirty="0"/>
                  <a:t>olution: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𝑠𝑖𝑔𝑛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</m:e>
                    </m:d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max</m:t>
                        </m:r>
                      </m:fName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bSup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den>
                            </m:f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,0 </m:t>
                            </m:r>
                          </m:e>
                        </m:d>
                      </m:e>
                    </m:func>
                  </m:oMath>
                </a14:m>
                <a:endParaRPr lang="en-LB" dirty="0"/>
              </a:p>
              <a:p>
                <a:endParaRPr lang="en-LB" dirty="0"/>
              </a:p>
              <a:p>
                <a:endParaRPr lang="en-LB" dirty="0"/>
              </a:p>
              <a:p>
                <a:endParaRPr lang="en-LB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C6D3371E-B383-854C-AB86-8F7BC059B40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4"/>
                <a:stretch>
                  <a:fillRect l="-800" t="-12097" b="-202"/>
                </a:stretch>
              </a:blipFill>
            </p:spPr>
            <p:txBody>
              <a:bodyPr/>
              <a:lstStyle/>
              <a:p>
                <a:r>
                  <a:rPr lang="en-L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0422051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E25D4-2DB5-3043-9D17-5E2B2A449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</a:t>
            </a:r>
            <a:r>
              <a:rPr lang="en-LB" dirty="0"/>
              <a:t>nterpretation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F23DE5F1-F2CB-6C45-A2AA-8FFA3D3412A3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𝑠𝑖𝑔𝑛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</m:e>
                      </m:d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bSup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𝐻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,0 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LB" dirty="0"/>
              </a:p>
              <a:p>
                <a:r>
                  <a:rPr lang="en-US" dirty="0"/>
                  <a:t>I</a:t>
                </a:r>
                <a:r>
                  <a:rPr lang="en-LB" dirty="0"/>
                  <a:t>f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LB" dirty="0"/>
                  <a:t>:</a:t>
                </a:r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&gt;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LB" dirty="0"/>
                  <a:t> is shifted towards 0 by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𝛼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endParaRPr lang="en-LB" dirty="0"/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≤ 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𝛼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 </m:t>
                    </m:r>
                  </m:oMath>
                </a14:m>
                <a:endParaRPr lang="en-LB" dirty="0"/>
              </a:p>
              <a:p>
                <a:r>
                  <a:rPr lang="en-US" dirty="0"/>
                  <a:t>I</a:t>
                </a:r>
                <a:r>
                  <a:rPr lang="en-LB" dirty="0"/>
                  <a:t>f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LB" dirty="0"/>
                  <a:t>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&gt;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𝛼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b="0" dirty="0"/>
                  <a:t> 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LB" dirty="0"/>
                  <a:t> is shifted towards 0 by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𝛼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𝛼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b="0" dirty="0"/>
              </a:p>
              <a:p>
                <a:pPr lvl="1"/>
                <a:endParaRPr lang="en-LB" dirty="0"/>
              </a:p>
              <a:p>
                <a:pPr lvl="1"/>
                <a:endParaRPr lang="en-LB" dirty="0"/>
              </a:p>
              <a:p>
                <a:endParaRPr lang="en-LB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F23DE5F1-F2CB-6C45-A2AA-8FFA3D3412A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800"/>
                </a:stretch>
              </a:blipFill>
            </p:spPr>
            <p:txBody>
              <a:bodyPr/>
              <a:lstStyle/>
              <a:p>
                <a:r>
                  <a:rPr lang="en-L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29206706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0760F6F-7434-4F42-8DC1-2FF60CF6C78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LB" dirty="0"/>
                  <a:t> regularization sparsity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0760F6F-7434-4F42-8DC1-2FF60CF6C7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L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A7B1C49E-341B-C44E-BFAB-9BC122AA920B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r>
                  <a:rPr lang="en-US" dirty="0"/>
                  <a:t>The sparsity property induced by L1 regularization can be used as a feature selection mechanism</a:t>
                </a:r>
              </a:p>
              <a:p>
                <a:pPr lvl="1"/>
                <a:r>
                  <a:rPr lang="en-US" dirty="0"/>
                  <a:t>LASSO regression (least absolute shrinkage and selection operator)</a:t>
                </a:r>
              </a:p>
              <a:p>
                <a:r>
                  <a:rPr lang="en-US" dirty="0"/>
                  <a:t>Equivalent to MAP Bayesian estimation with Laplace prior</a:t>
                </a:r>
              </a:p>
              <a:p>
                <a:pPr lvl="1"/>
                <a:r>
                  <a:rPr lang="en-US" dirty="0"/>
                  <a:t>the prior is an isotropic Laplace distribution over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:</a:t>
                </a:r>
              </a:p>
              <a:p>
                <a:pPr lvl="2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Laplace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;0,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den>
                    </m:f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dirty="0"/>
              </a:p>
              <a:p>
                <a:pPr lvl="2"/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Laplace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;0,</m:t>
                            </m:r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den>
                            </m:f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=−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marL="889000" lvl="2" indent="0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889000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𝑝𝑜𝑠𝑡𝑒𝑟𝑖𝑜𝑟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∝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𝑙𝑖𝑘𝑒𝑙𝑖h𝑜𝑜𝑑</m:t>
                              </m:r>
                            </m:e>
                          </m:func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𝑝𝑟𝑖𝑜𝑟</m:t>
                          </m:r>
                        </m:e>
                      </m:func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𝑝𝑜𝑠𝑡𝑒𝑟𝑖𝑜𝑟</m:t>
                              </m:r>
                            </m:e>
                          </m:func>
                        </m:e>
                      </m:func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⟺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min</m:t>
                      </m:r>
                      <m: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negative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likelihood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−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prior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lvl="2"/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LB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A7B1C49E-341B-C44E-BFAB-9BC122AA92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3"/>
                <a:stretch>
                  <a:fillRect l="-800" t="-2419"/>
                </a:stretch>
              </a:blipFill>
            </p:spPr>
            <p:txBody>
              <a:bodyPr/>
              <a:lstStyle/>
              <a:p>
                <a:r>
                  <a:rPr lang="en-L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7428407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Norm Penalties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Norm Penalties</a:t>
            </a:r>
          </a:p>
        </p:txBody>
      </p:sp>
      <p:sp>
        <p:nvSpPr>
          <p:cNvPr id="131" name="L1: Encourages sparsity, equivalent to MAP Bayesian estimation with Laplace prior…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 lnSpcReduction="10000"/>
          </a:bodyPr>
          <a:lstStyle/>
          <a:p>
            <a:r>
              <a:rPr lang="en-US" dirty="0"/>
              <a:t>MAP: Maximum A-Posteriori</a:t>
            </a:r>
          </a:p>
          <a:p>
            <a:r>
              <a:rPr lang="en-US" dirty="0"/>
              <a:t>L1: </a:t>
            </a:r>
          </a:p>
          <a:p>
            <a:pPr lvl="1"/>
            <a:r>
              <a:rPr lang="en-US" dirty="0"/>
              <a:t>Encourages sparsity, </a:t>
            </a:r>
          </a:p>
          <a:p>
            <a:pPr lvl="1"/>
            <a:r>
              <a:rPr lang="en-US" dirty="0"/>
              <a:t>equivalent to MAP Bayesian estimation with Laplace prior</a:t>
            </a:r>
          </a:p>
          <a:p>
            <a:pPr lvl="1"/>
            <a:endParaRPr lang="en-US" dirty="0"/>
          </a:p>
          <a:p>
            <a:r>
              <a:rPr lang="en-US" dirty="0"/>
              <a:t>Squared L2: </a:t>
            </a:r>
          </a:p>
          <a:p>
            <a:pPr lvl="1"/>
            <a:r>
              <a:rPr lang="en-US" dirty="0"/>
              <a:t>Encourages small weights, </a:t>
            </a:r>
          </a:p>
          <a:p>
            <a:pPr lvl="1"/>
            <a:r>
              <a:rPr lang="en-US" dirty="0"/>
              <a:t>equivalent to MAP Bayesian estimation with Gaussian prior</a:t>
            </a:r>
            <a:endParaRPr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556729-1E87-1F4B-88EB-AAD058EC51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</a:t>
            </a:r>
            <a:r>
              <a:rPr lang="en-LB" dirty="0"/>
              <a:t>xplicit constraints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FAF2640B-FA31-7D4E-9B41-56E9BB4480AC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We want to constrain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dirty="0" smtClean="0">
                        <a:latin typeface="Cambria Math" panose="02040503050406030204" pitchFamily="18" charset="0"/>
                      </a:rPr>
                      <m:t>Ω</m:t>
                    </m:r>
                    <m:r>
                      <a:rPr lang="el-GR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l-GR" i="1" dirty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dirty="0"/>
                  <a:t>to be less than some constant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construct a generalized Lagrange function</a:t>
                </a:r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We can fix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but lose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The regularized training problem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𝐽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equivalent to the explicit constraints problem for an unknown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! 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LB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FAF2640B-FA31-7D4E-9B41-56E9BB4480A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3"/>
                <a:stretch>
                  <a:fillRect l="-1029" t="-1210" r="-229"/>
                </a:stretch>
              </a:blipFill>
            </p:spPr>
            <p:txBody>
              <a:bodyPr/>
              <a:lstStyle/>
              <a:p>
                <a:r>
                  <a:rPr lang="en-L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2EAF714F-7DEF-B54F-B60A-A69461EAD8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4240" y="4516515"/>
            <a:ext cx="6421541" cy="72056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DED6CCB-CA27-3F4C-83ED-C1AF310393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45438" y="5074795"/>
            <a:ext cx="4979144" cy="105618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EF89982-88B6-A144-BDAE-9770FB0032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52480" y="6590988"/>
            <a:ext cx="9099839" cy="874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35310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37C87E-AED0-BD4E-B7D4-69BDD4BF3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LB" dirty="0"/>
              <a:t>Projection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DDE97D05-C4B5-1F42-A3F0-E4A4A2A822FC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Sometimes we may wish to use explicit constraints rather than penalties. </a:t>
                </a:r>
              </a:p>
              <a:p>
                <a:pPr lvl="1"/>
                <a:r>
                  <a:rPr lang="en-US" dirty="0"/>
                  <a:t>we can modify algorithms such as stochastic gradient descent to take a step downhill 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and then project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l-GR" dirty="0"/>
                  <a:t> </a:t>
                </a:r>
                <a:r>
                  <a:rPr lang="en-US" dirty="0"/>
                  <a:t>back to the nearest point that satisfies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>
                        <a:latin typeface="Cambria Math" panose="02040503050406030204" pitchFamily="18" charset="0"/>
                      </a:rPr>
                      <m:t>Ω</m:t>
                    </m:r>
                    <m:d>
                      <m:dPr>
                        <m:ctrlPr>
                          <a:rPr lang="el-GR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. </a:t>
                </a:r>
              </a:p>
              <a:p>
                <a:r>
                  <a:rPr lang="en-US" dirty="0"/>
                  <a:t>How to project? </a:t>
                </a:r>
              </a:p>
              <a:p>
                <a:pPr lvl="1"/>
                <a:r>
                  <a:rPr lang="en-US" dirty="0"/>
                  <a:t>Project into unit L2 ball:</a:t>
                </a:r>
              </a:p>
              <a:p>
                <a:pPr lvl="1"/>
                <a:r>
                  <a:rPr lang="en-US" dirty="0"/>
                  <a:t> Project into unit L1 ball: </a:t>
                </a:r>
              </a:p>
              <a:p>
                <a:pPr lvl="2"/>
                <a:r>
                  <a:rPr lang="en-US" dirty="0"/>
                  <a:t>No closed-form solution </a:t>
                </a:r>
              </a:p>
              <a:p>
                <a:pPr lvl="2"/>
                <a:r>
                  <a:rPr lang="en-US" dirty="0"/>
                  <a:t>Numerical solution </a:t>
                </a:r>
                <a:endParaRPr lang="en-LB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DDE97D05-C4B5-1F42-A3F0-E4A4A2A822F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3"/>
                <a:stretch>
                  <a:fillRect l="-914" t="-1815" r="-1029"/>
                </a:stretch>
              </a:blipFill>
            </p:spPr>
            <p:txBody>
              <a:bodyPr/>
              <a:lstStyle/>
              <a:p>
                <a:r>
                  <a:rPr lang="en-L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81664252-4399-5F4E-8389-5B4BD07299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2400" y="6012826"/>
            <a:ext cx="3497344" cy="1002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75240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3B8856-57C2-6840-9B73-85C1B0E116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</a:t>
            </a:r>
            <a:r>
              <a:rPr lang="en-LB" dirty="0"/>
              <a:t>ataset Augmentation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05FED9D8-57FF-BB4F-9D5B-E4C43FF6009F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Best way to regularize is to train with more data </a:t>
                </a:r>
              </a:p>
              <a:p>
                <a:pPr lvl="1"/>
                <a:r>
                  <a:rPr lang="en-US" dirty="0"/>
                  <a:t>create fake data and add it to the training set.</a:t>
                </a:r>
              </a:p>
              <a:p>
                <a:pPr lvl="1"/>
                <a:r>
                  <a:rPr lang="en-US" dirty="0"/>
                  <a:t>We can generate new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dirty="0"/>
                  <a:t>pairs easily just by transforming the </a:t>
                </a:r>
                <a14:m>
                  <m:oMath xmlns:m="http://schemas.openxmlformats.org/officeDocument/2006/math">
                    <m:r>
                      <a:rPr lang="en-US" b="1" i="1" dirty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dirty="0"/>
                  <a:t> inputs in our training set.</a:t>
                </a:r>
              </a:p>
              <a:p>
                <a:pPr lvl="1"/>
                <a:r>
                  <a:rPr lang="en-US" dirty="0"/>
                  <a:t>particularly effective for </a:t>
                </a:r>
                <a:r>
                  <a:rPr lang="en-US" i="1" dirty="0"/>
                  <a:t>object recognition</a:t>
                </a:r>
              </a:p>
              <a:p>
                <a:pPr lvl="2"/>
                <a:r>
                  <a:rPr lang="en-US" dirty="0"/>
                  <a:t>translating the training images a few pixels in each direction</a:t>
                </a:r>
              </a:p>
              <a:p>
                <a:pPr lvl="2"/>
                <a:r>
                  <a:rPr lang="en-US" dirty="0"/>
                  <a:t>rotating the image or scaling</a:t>
                </a:r>
              </a:p>
              <a:p>
                <a:r>
                  <a:rPr lang="en-US" dirty="0"/>
                  <a:t>Some inappropriate transformations: </a:t>
                </a:r>
              </a:p>
              <a:p>
                <a:pPr lvl="1"/>
                <a:r>
                  <a:rPr lang="en-US" dirty="0"/>
                  <a:t>horizontal flips: ‘b’ and ‘d’, </a:t>
                </a:r>
              </a:p>
              <a:p>
                <a:pPr lvl="1"/>
                <a:r>
                  <a:rPr lang="en-US" dirty="0"/>
                  <a:t>180◦ rotations: ‘6’ and ‘9’, </a:t>
                </a:r>
              </a:p>
              <a:p>
                <a:pPr lvl="1"/>
                <a:endParaRPr lang="en-US" dirty="0"/>
              </a:p>
              <a:p>
                <a:endParaRPr lang="en-LB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05FED9D8-57FF-BB4F-9D5B-E4C43FF6009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914" t="-2419" r="-114"/>
                </a:stretch>
              </a:blipFill>
            </p:spPr>
            <p:txBody>
              <a:bodyPr/>
              <a:lstStyle/>
              <a:p>
                <a:r>
                  <a:rPr lang="en-L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8379326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Dataset Augmentation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Dataset Augmentation</a:t>
            </a:r>
          </a:p>
        </p:txBody>
      </p:sp>
      <p:pic>
        <p:nvPicPr>
          <p:cNvPr id="13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055" y="5057928"/>
            <a:ext cx="1460501" cy="1460501"/>
          </a:xfrm>
          <a:prstGeom prst="rect">
            <a:avLst/>
          </a:prstGeom>
          <a:ln w="12700">
            <a:miter lim="400000"/>
          </a:ln>
        </p:spPr>
      </p:pic>
      <p:sp>
        <p:nvSpPr>
          <p:cNvPr id="135" name="Line"/>
          <p:cNvSpPr/>
          <p:nvPr/>
        </p:nvSpPr>
        <p:spPr>
          <a:xfrm>
            <a:off x="2122086" y="5729755"/>
            <a:ext cx="203715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pic>
        <p:nvPicPr>
          <p:cNvPr id="136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5771" y="3913388"/>
            <a:ext cx="1460501" cy="1460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7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7309" y="3905956"/>
            <a:ext cx="1460501" cy="1460501"/>
          </a:xfrm>
          <a:prstGeom prst="rect">
            <a:avLst/>
          </a:prstGeom>
          <a:ln w="12700">
            <a:miter lim="400000"/>
          </a:ln>
        </p:spPr>
      </p:pic>
      <p:sp>
        <p:nvSpPr>
          <p:cNvPr id="138" name="Affine Distortion"/>
          <p:cNvSpPr txBox="1"/>
          <p:nvPr/>
        </p:nvSpPr>
        <p:spPr>
          <a:xfrm>
            <a:off x="4169632" y="2661544"/>
            <a:ext cx="2312779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r>
              <a:t>Affine Distortion</a:t>
            </a:r>
          </a:p>
        </p:txBody>
      </p:sp>
      <p:sp>
        <p:nvSpPr>
          <p:cNvPr id="139" name="Noise"/>
          <p:cNvSpPr txBox="1"/>
          <p:nvPr/>
        </p:nvSpPr>
        <p:spPr>
          <a:xfrm>
            <a:off x="6561170" y="2927162"/>
            <a:ext cx="2312780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r>
              <a:t>Noise</a:t>
            </a:r>
          </a:p>
        </p:txBody>
      </p:sp>
      <p:pic>
        <p:nvPicPr>
          <p:cNvPr id="140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34684" y="3905956"/>
            <a:ext cx="1460501" cy="1460501"/>
          </a:xfrm>
          <a:prstGeom prst="rect">
            <a:avLst/>
          </a:prstGeom>
          <a:ln w="12700">
            <a:miter lim="400000"/>
          </a:ln>
        </p:spPr>
      </p:pic>
      <p:sp>
        <p:nvSpPr>
          <p:cNvPr id="141" name="Elastic Deformation"/>
          <p:cNvSpPr txBox="1"/>
          <p:nvPr/>
        </p:nvSpPr>
        <p:spPr>
          <a:xfrm>
            <a:off x="8732487" y="2654112"/>
            <a:ext cx="2664895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r>
              <a:t>Elastic Deformation</a:t>
            </a:r>
          </a:p>
        </p:txBody>
      </p:sp>
      <p:pic>
        <p:nvPicPr>
          <p:cNvPr id="142" name="Image" descr="Imag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95771" y="6683777"/>
            <a:ext cx="1460501" cy="1460501"/>
          </a:xfrm>
          <a:prstGeom prst="rect">
            <a:avLst/>
          </a:prstGeom>
          <a:ln w="12700">
            <a:miter lim="400000"/>
          </a:ln>
        </p:spPr>
      </p:pic>
      <p:sp>
        <p:nvSpPr>
          <p:cNvPr id="143" name="Horizontal flip"/>
          <p:cNvSpPr txBox="1"/>
          <p:nvPr/>
        </p:nvSpPr>
        <p:spPr>
          <a:xfrm>
            <a:off x="4169632" y="5431933"/>
            <a:ext cx="2312779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r>
              <a:t>Horizontal flip</a:t>
            </a:r>
          </a:p>
        </p:txBody>
      </p:sp>
      <p:pic>
        <p:nvPicPr>
          <p:cNvPr id="144" name="Image" descr="Image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87309" y="6668913"/>
            <a:ext cx="1460501" cy="1460501"/>
          </a:xfrm>
          <a:prstGeom prst="rect">
            <a:avLst/>
          </a:prstGeom>
          <a:ln w="12700">
            <a:miter lim="400000"/>
          </a:ln>
        </p:spPr>
      </p:pic>
      <p:sp>
        <p:nvSpPr>
          <p:cNvPr id="145" name="Random Translation"/>
          <p:cNvSpPr txBox="1"/>
          <p:nvPr/>
        </p:nvSpPr>
        <p:spPr>
          <a:xfrm>
            <a:off x="6496181" y="5417068"/>
            <a:ext cx="2442758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r>
              <a:t>Random Translation</a:t>
            </a:r>
          </a:p>
        </p:txBody>
      </p:sp>
      <p:pic>
        <p:nvPicPr>
          <p:cNvPr id="146" name="Image" descr="Image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34684" y="6683777"/>
            <a:ext cx="1460501" cy="1460501"/>
          </a:xfrm>
          <a:prstGeom prst="rect">
            <a:avLst/>
          </a:prstGeom>
          <a:ln w="12700">
            <a:miter lim="400000"/>
          </a:ln>
        </p:spPr>
      </p:pic>
      <p:sp>
        <p:nvSpPr>
          <p:cNvPr id="147" name="Hue Shift"/>
          <p:cNvSpPr txBox="1"/>
          <p:nvPr/>
        </p:nvSpPr>
        <p:spPr>
          <a:xfrm>
            <a:off x="8843555" y="5690118"/>
            <a:ext cx="2442759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r>
              <a:t>Hue Shift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AB509-F62E-5141-81D6-023AA44961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LB" dirty="0"/>
              <a:t>Noise Robustness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C8622F-AD91-394E-A6BC-19E431F0AF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Noise with infinitesimal variance can be added: </a:t>
            </a:r>
          </a:p>
          <a:p>
            <a:pPr lvl="1"/>
            <a:r>
              <a:rPr lang="en-US" dirty="0"/>
              <a:t>At the input</a:t>
            </a:r>
          </a:p>
          <a:p>
            <a:pPr lvl="1"/>
            <a:r>
              <a:rPr lang="en-US" dirty="0"/>
              <a:t>At the hidden layers </a:t>
            </a:r>
          </a:p>
          <a:p>
            <a:pPr lvl="1"/>
            <a:r>
              <a:rPr lang="en-US" dirty="0"/>
              <a:t>At the weights: </a:t>
            </a:r>
          </a:p>
          <a:p>
            <a:pPr lvl="1"/>
            <a:endParaRPr lang="en-US" i="1" dirty="0">
              <a:latin typeface="Cambria Math" panose="02040503050406030204" pitchFamily="18" charset="0"/>
            </a:endParaRPr>
          </a:p>
          <a:p>
            <a:pPr lvl="1"/>
            <a:endParaRPr lang="en-US" i="1" dirty="0">
              <a:latin typeface="Cambria Math" panose="02040503050406030204" pitchFamily="18" charset="0"/>
            </a:endParaRPr>
          </a:p>
          <a:p>
            <a:pPr lvl="1"/>
            <a:endParaRPr lang="en-US" i="1" dirty="0">
              <a:latin typeface="Cambria Math" panose="02040503050406030204" pitchFamily="18" charset="0"/>
            </a:endParaRP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L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8B6783-861D-1145-87A8-8AC8300E6F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7119" y="4876800"/>
            <a:ext cx="3441488" cy="47468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4D7084D-1FDB-4442-9D50-F8C0F003B7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4394" y="6028473"/>
            <a:ext cx="7016366" cy="1427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60692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505D4F-62EA-DC45-BE27-3C759A186F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444500"/>
            <a:ext cx="11099800" cy="1789034"/>
          </a:xfrm>
        </p:spPr>
        <p:txBody>
          <a:bodyPr>
            <a:normAutofit/>
          </a:bodyPr>
          <a:lstStyle/>
          <a:p>
            <a:r>
              <a:rPr lang="en-US" sz="5400" dirty="0"/>
              <a:t>Injecting noise at the weights</a:t>
            </a:r>
            <a:endParaRPr lang="en-LB" sz="5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6B62F06E-428F-5745-A62D-15910C8BAA7D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>
                <a:normAutofit fontScale="92500"/>
              </a:bodyPr>
              <a:lstStyle/>
              <a:p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n-US" dirty="0"/>
                  <a:t> small: </a:t>
                </a:r>
                <a:endParaRPr lang="en-US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  <m:sub>
                            <m:r>
                              <a:rPr lang="en-US" b="1" i="1" dirty="0">
                                <a:latin typeface="Cambria Math" panose="02040503050406030204" pitchFamily="18" charset="0"/>
                              </a:rPr>
                              <m:t>𝑾</m:t>
                            </m:r>
                          </m:sub>
                        </m:sSub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𝑾</m:t>
                        </m:r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𝝐</m:t>
                        </m:r>
                      </m:e>
                    </m:d>
                    <m:r>
                      <a:rPr lang="en-US" b="1" i="1" dirty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d>
                      <m:dPr>
                        <m:ctrlPr>
                          <a:rPr lang="en-US" b="1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</m:d>
                    <m:r>
                      <a:rPr lang="en-US" b="1" i="1" dirty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𝝐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r>
                          <a:rPr lang="en-US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𝒘</m:t>
                        </m:r>
                      </m:sub>
                    </m:sSub>
                    <m:acc>
                      <m:accPr>
                        <m:chr m:val="̂"/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𝑾</m:t>
                    </m:r>
                    <m:r>
                      <a:rPr lang="en-US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b="1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b="1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1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 dirty="0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en-US" b="1" i="1" dirty="0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b="1" i="1" dirty="0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1" i="1" dirty="0">
                                    <a:latin typeface="Cambria Math" panose="02040503050406030204" pitchFamily="18" charset="0"/>
                                  </a:rPr>
                                  <m:t>𝝐</m:t>
                                </m:r>
                              </m:e>
                              <m:sub>
                                <m:r>
                                  <a:rPr lang="en-US" b="1" i="1" dirty="0"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sub>
                            </m:sSub>
                          </m:e>
                        </m:d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b="1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1" i="1" dirty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sSub>
                              <m:sSub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e>
                              <m:sub>
                                <m:r>
                                  <a:rPr lang="en-US" b="1" i="1" dirty="0"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sub>
                            </m:sSub>
                          </m:sub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d>
                    <m:r>
                      <a:rPr lang="en-US" b="1" i="1" dirty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b="1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dirty="0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b="1" i="1" dirty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b="1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1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b="1" i="1" dirty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b="1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1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 dirty="0">
                                    <a:latin typeface="Cambria Math" panose="02040503050406030204" pitchFamily="18" charset="0"/>
                                  </a:rPr>
                                  <m:t>𝝐</m:t>
                                </m:r>
                              </m:e>
                              <m:sub>
                                <m:r>
                                  <a:rPr lang="en-US" b="1" i="1" dirty="0"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sub>
                            </m:sSub>
                          </m:e>
                        </m:d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2 </m:t>
                            </m:r>
                          </m:sup>
                        </m:sSup>
                      </m:e>
                    </m:d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b="1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dirty="0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b="1" i="1" dirty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𝛻</m:t>
                                    </m:r>
                                  </m:e>
                                  <m:sub>
                                    <m:r>
                                      <a:rPr lang="en-US" b="1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𝒘</m:t>
                                    </m:r>
                                  </m:sub>
                                </m:sSub>
                                <m:acc>
                                  <m:accPr>
                                    <m:chr m:val="̂"/>
                                    <m:ctrlPr>
                                      <a:rPr lang="en-US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</m:d>
                          </m:e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+0 </m:t>
                    </m:r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b="1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1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 dirty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en-US" b="1" i="1" dirty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b="1" i="1" dirty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1" i="1" dirty="0">
                                    <a:latin typeface="Cambria Math" panose="02040503050406030204" pitchFamily="18" charset="0"/>
                                  </a:rPr>
                                  <m:t>𝝐</m:t>
                                </m:r>
                              </m:e>
                              <m:sub>
                                <m:r>
                                  <a:rPr lang="en-US" b="1" i="1" dirty="0"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sub>
                            </m:sSub>
                          </m:e>
                        </m:d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b="1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1" i="1" dirty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sSub>
                              <m:sSub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e>
                              <m:sub>
                                <m:r>
                                  <a:rPr lang="en-US" b="1" i="1" dirty="0"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sub>
                            </m:sSub>
                          </m:sub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b="1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dirty="0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b="1" i="1" dirty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b="1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1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b="1" i="1" dirty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𝜂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b="1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dirty="0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b="1" i="1" dirty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𝛻</m:t>
                                    </m:r>
                                  </m:e>
                                  <m:sub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𝑤</m:t>
                                    </m:r>
                                  </m:sub>
                                </m:sSub>
                                <m:acc>
                                  <m:accPr>
                                    <m:chr m:val="̂"/>
                                    <m:ctrlPr>
                                      <a:rPr lang="en-US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</m:d>
                          </m:e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US" b="1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</m:acc>
                      </m:e>
                      <m:sub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𝑾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𝐽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b="1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dirty="0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b="1" i="1" dirty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𝛻</m:t>
                                    </m:r>
                                  </m:e>
                                  <m:sub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𝑤</m:t>
                                    </m:r>
                                  </m:sub>
                                </m:sSub>
                                <m:acc>
                                  <m:accPr>
                                    <m:chr m:val="̂"/>
                                    <m:ctrlPr>
                                      <a:rPr lang="en-US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1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d>
                          </m:e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US" b="1" dirty="0"/>
              </a:p>
              <a:p>
                <a:pPr lvl="1"/>
                <a:r>
                  <a:rPr lang="en-US" dirty="0"/>
                  <a:t>Equivalent to adding a regularization term</a:t>
                </a:r>
              </a:p>
              <a:p>
                <a:r>
                  <a:rPr lang="en-US" dirty="0"/>
                  <a:t>Pushes the model into regions where the model is relatively insensitive to small variations in the weights</a:t>
                </a:r>
              </a:p>
              <a:p>
                <a:pPr lvl="1"/>
                <a:endParaRPr lang="en-LB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6B62F06E-428F-5745-A62D-15910C8BAA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914" t="-1008"/>
                </a:stretch>
              </a:blipFill>
            </p:spPr>
            <p:txBody>
              <a:bodyPr/>
              <a:lstStyle/>
              <a:p>
                <a:r>
                  <a:rPr lang="en-L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56734707-449B-6446-A3D5-6C99C343C0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8026" y="1784784"/>
            <a:ext cx="7016366" cy="1427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27530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Definition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Definition</a:t>
            </a:r>
          </a:p>
        </p:txBody>
      </p:sp>
      <p:sp>
        <p:nvSpPr>
          <p:cNvPr id="124" name="“Regularization is any modification we make to a learning algorithm that is intended to reduce its generalization error but not its training error.”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r>
              <a:rPr dirty="0"/>
              <a:t>“Regularization is any modification we make to a learning algorithm that is intended to reduce its generalization error but not its training error.”</a:t>
            </a:r>
            <a:endParaRPr lang="en-US" dirty="0"/>
          </a:p>
          <a:p>
            <a:endParaRPr lang="en-LB" dirty="0"/>
          </a:p>
          <a:p>
            <a:r>
              <a:rPr lang="en-US" dirty="0"/>
              <a:t>Developing more effective regularization strategies has been one of the major research efforts in the field.</a:t>
            </a:r>
          </a:p>
          <a:p>
            <a:endParaRPr lang="en-US" dirty="0"/>
          </a:p>
          <a:p>
            <a:r>
              <a:rPr lang="en-US" dirty="0"/>
              <a:t>Deep learning take: </a:t>
            </a:r>
          </a:p>
          <a:p>
            <a:pPr lvl="1"/>
            <a:r>
              <a:rPr lang="en-US" dirty="0"/>
              <a:t>the best fitting model (in the sense of minimizing generalization error) is a </a:t>
            </a:r>
            <a:r>
              <a:rPr lang="en-US" dirty="0">
                <a:solidFill>
                  <a:srgbClr val="0070C0"/>
                </a:solidFill>
              </a:rPr>
              <a:t>large</a:t>
            </a:r>
            <a:r>
              <a:rPr lang="en-US" dirty="0"/>
              <a:t> model that has been </a:t>
            </a:r>
            <a:r>
              <a:rPr lang="en-US" dirty="0">
                <a:solidFill>
                  <a:srgbClr val="0070C0"/>
                </a:solidFill>
              </a:rPr>
              <a:t>regularized</a:t>
            </a:r>
            <a:r>
              <a:rPr lang="en-US" dirty="0"/>
              <a:t> appropriately!</a:t>
            </a:r>
          </a:p>
          <a:p>
            <a:endParaRPr lang="en-US" dirty="0"/>
          </a:p>
          <a:p>
            <a:endParaRPr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C5B563-4788-5E49-B28A-70AE367B0D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</a:t>
            </a:r>
            <a:r>
              <a:rPr lang="en-LB" dirty="0"/>
              <a:t>pecial case: linear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784DF5F4-7FE2-0341-8EA7-34407388A047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</m:acc>
                      </m:e>
                      <m:sub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𝑾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𝐽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b="1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dirty="0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b="1" i="1" dirty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𝛻</m:t>
                                    </m:r>
                                  </m:e>
                                  <m:sub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𝑤</m:t>
                                    </m:r>
                                  </m:sub>
                                </m:sSub>
                                <m:acc>
                                  <m:accPr>
                                    <m:chr m:val="̂"/>
                                    <m:ctrlPr>
                                      <a:rPr lang="en-US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  <m:r>
                                  <a:rPr lang="en-US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1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en-US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d>
                          </m:e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b="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b="1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dirty="0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b="1" i="1" dirty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𝛻</m:t>
                                    </m:r>
                                  </m:e>
                                  <m:sub>
                                    <m:r>
                                      <a:rPr lang="en-US" b="1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𝒘</m:t>
                                    </m:r>
                                  </m:sub>
                                </m:sSub>
                                <m:acc>
                                  <m:accPr>
                                    <m:chr m:val="̂"/>
                                    <m:ctrlPr>
                                      <a:rPr lang="en-US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  <m:r>
                                  <a:rPr lang="en-US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d>
                          </m:e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b="1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dirty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 dirty="0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</m:d>
                          </m:e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LB" dirty="0"/>
              </a:p>
              <a:p>
                <a:r>
                  <a:rPr lang="en-US" dirty="0"/>
                  <a:t>which is not a function of parameters and therefore does not contribute to the cost function </a:t>
                </a:r>
                <a:r>
                  <a:rPr lang="en-US" dirty="0" err="1"/>
                  <a:t>w.r.t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en-US" dirty="0"/>
                  <a:t>:</a:t>
                </a:r>
              </a:p>
              <a:p>
                <a:pPr lvl="1"/>
                <a:r>
                  <a:rPr lang="en-US" dirty="0"/>
                  <a:t>No regularization effect!</a:t>
                </a:r>
              </a:p>
              <a:p>
                <a:endParaRPr lang="en-LB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784DF5F4-7FE2-0341-8EA7-34407388A04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1029" t="-605" r="-686"/>
                </a:stretch>
              </a:blipFill>
            </p:spPr>
            <p:txBody>
              <a:bodyPr/>
              <a:lstStyle/>
              <a:p>
                <a:r>
                  <a:rPr lang="en-L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7602838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B04A-0487-C145-8F7E-EEA15E0A4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LB" dirty="0"/>
              <a:t>Injecting noise at the output targets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EC7F3632-9C56-5C4E-B72B-0281FE63A9BE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>
                <a:normAutofit fontScale="70000" lnSpcReduction="20000"/>
              </a:bodyPr>
              <a:lstStyle/>
              <a:p>
                <a:r>
                  <a:rPr lang="en-US" dirty="0"/>
                  <a:t>Most datasets have some amount of mistakes in the y labels. </a:t>
                </a:r>
              </a:p>
              <a:p>
                <a:r>
                  <a:rPr lang="en-US" dirty="0"/>
                  <a:t>It can be harmful to maximize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 dirty="0" smtClean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⁡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|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dirty="0"/>
                  <a:t>when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is a mistake. </a:t>
                </a:r>
              </a:p>
              <a:p>
                <a:r>
                  <a:rPr lang="en-US" dirty="0"/>
                  <a:t>One way to prevent this is to explicitly model the noise on the labels. </a:t>
                </a:r>
              </a:p>
              <a:p>
                <a:pPr lvl="1"/>
                <a:r>
                  <a:rPr lang="en-US" dirty="0"/>
                  <a:t>For example, we can assume that for some small constant </a:t>
                </a:r>
                <a14:m>
                  <m:oMath xmlns:m="http://schemas.openxmlformats.org/officeDocument/2006/math">
                    <m:r>
                      <a:rPr lang="en-US" b="0" i="1" dirty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dirty="0"/>
                  <a:t>, the training set label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is correct with probability </a:t>
                </a:r>
                <a14:m>
                  <m:oMath xmlns:m="http://schemas.openxmlformats.org/officeDocument/2006/math"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b="0" i="1" dirty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dirty="0"/>
                  <a:t>, </a:t>
                </a:r>
              </a:p>
              <a:p>
                <a:pPr lvl="1"/>
                <a:r>
                  <a:rPr lang="en-US" dirty="0"/>
                  <a:t>and otherwise any of the other possible labels might be correct. </a:t>
                </a:r>
              </a:p>
              <a:p>
                <a:r>
                  <a:rPr lang="en-US" dirty="0"/>
                  <a:t>This assumption is easy to incorporate into the cost function analytically,</a:t>
                </a:r>
              </a:p>
              <a:p>
                <a:pPr lvl="1"/>
                <a:r>
                  <a:rPr lang="en-US" dirty="0"/>
                  <a:t>rather than by explicitly drawing noise samples. </a:t>
                </a:r>
              </a:p>
              <a:p>
                <a:pPr lvl="1"/>
                <a:r>
                  <a:rPr lang="en-US" dirty="0"/>
                  <a:t>For example, </a:t>
                </a:r>
                <a:r>
                  <a:rPr lang="en-US" b="1" dirty="0"/>
                  <a:t>label smoothing </a:t>
                </a:r>
                <a:r>
                  <a:rPr lang="en-US" dirty="0"/>
                  <a:t>regularizes a model based on a </a:t>
                </a:r>
                <a:r>
                  <a:rPr lang="en-US" dirty="0" err="1"/>
                  <a:t>softmax</a:t>
                </a:r>
                <a:r>
                  <a:rPr lang="en-US" dirty="0"/>
                  <a:t> with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output values </a:t>
                </a:r>
              </a:p>
              <a:p>
                <a:pPr lvl="2"/>
                <a:r>
                  <a:rPr lang="en-US" dirty="0"/>
                  <a:t>by replacing the hard 0 by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𝜖</m:t>
                        </m:r>
                      </m:num>
                      <m:den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−1</m:t>
                        </m:r>
                      </m:den>
                    </m:f>
                  </m:oMath>
                </a14:m>
                <a:r>
                  <a:rPr lang="en-US" dirty="0"/>
                  <a:t> </a:t>
                </a:r>
              </a:p>
              <a:p>
                <a:pPr lvl="2"/>
                <a:r>
                  <a:rPr lang="en-US" dirty="0"/>
                  <a:t>and 1 by </a:t>
                </a:r>
                <a14:m>
                  <m:oMath xmlns:m="http://schemas.openxmlformats.org/officeDocument/2006/math">
                    <m:r>
                      <a:rPr lang="en-US" dirty="0"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endParaRPr lang="en-US" dirty="0"/>
              </a:p>
              <a:p>
                <a:r>
                  <a:rPr lang="en-US" dirty="0"/>
                  <a:t>Label smoothing has the advantage of preventing the pursuit of hard probabilities without discouraging correct classification.</a:t>
                </a:r>
              </a:p>
              <a:p>
                <a:pPr lvl="1"/>
                <a:endParaRPr lang="en-US" dirty="0"/>
              </a:p>
              <a:p>
                <a:pPr lvl="2"/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EC7F3632-9C56-5C4E-B72B-0281FE63A9B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571" t="-1613" r="-1143"/>
                </a:stretch>
              </a:blipFill>
            </p:spPr>
            <p:txBody>
              <a:bodyPr/>
              <a:lstStyle/>
              <a:p>
                <a:r>
                  <a:rPr lang="en-L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6212567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Multi-Task Learning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Multi-Task Learning</a:t>
            </a:r>
          </a:p>
        </p:txBody>
      </p:sp>
      <p:pic>
        <p:nvPicPr>
          <p:cNvPr id="15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1103" y="2749210"/>
            <a:ext cx="4802594" cy="6007780"/>
          </a:xfrm>
          <a:prstGeom prst="rect">
            <a:avLst/>
          </a:prstGeom>
          <a:ln w="12700">
            <a:miter lim="400000"/>
          </a:ln>
        </p:spPr>
      </p:pic>
      <p:sp>
        <p:nvSpPr>
          <p:cNvPr id="151" name="Figure 7.2"/>
          <p:cNvSpPr txBox="1"/>
          <p:nvPr/>
        </p:nvSpPr>
        <p:spPr>
          <a:xfrm>
            <a:off x="5415991" y="8901429"/>
            <a:ext cx="2172818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Figure 7.2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6E547EC2-EC10-8645-92D6-49E66BCE8C19}"/>
              </a:ext>
            </a:extLst>
          </p:cNvPr>
          <p:cNvCxnSpPr>
            <a:cxnSpLocks/>
          </p:cNvCxnSpPr>
          <p:nvPr/>
        </p:nvCxnSpPr>
        <p:spPr>
          <a:xfrm>
            <a:off x="2713220" y="3802505"/>
            <a:ext cx="3267855" cy="919397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ABC6B7B-88AC-234C-9491-FB3FE8947F9F}"/>
              </a:ext>
            </a:extLst>
          </p:cNvPr>
          <p:cNvCxnSpPr>
            <a:cxnSpLocks/>
          </p:cNvCxnSpPr>
          <p:nvPr/>
        </p:nvCxnSpPr>
        <p:spPr>
          <a:xfrm>
            <a:off x="2713220" y="3957403"/>
            <a:ext cx="1558977" cy="919397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8FD7545-C9CA-E849-859A-B199F3D713EF}"/>
              </a:ext>
            </a:extLst>
          </p:cNvPr>
          <p:cNvSpPr txBox="1"/>
          <p:nvPr/>
        </p:nvSpPr>
        <p:spPr>
          <a:xfrm>
            <a:off x="314793" y="3162020"/>
            <a:ext cx="2728209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rgbClr val="0070C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T</a:t>
            </a:r>
            <a:r>
              <a:rPr kumimoji="0" lang="en-LB" sz="2400" b="0" i="0" u="none" strike="noStrike" cap="none" spc="0" normalizeH="0" baseline="0" dirty="0">
                <a:ln>
                  <a:noFill/>
                </a:ln>
                <a:solidFill>
                  <a:srgbClr val="0070C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ask specific parameters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16DCAFE-BB22-3E46-885B-6B801BDEF37B}"/>
              </a:ext>
            </a:extLst>
          </p:cNvPr>
          <p:cNvCxnSpPr>
            <a:cxnSpLocks/>
          </p:cNvCxnSpPr>
          <p:nvPr/>
        </p:nvCxnSpPr>
        <p:spPr>
          <a:xfrm flipH="1">
            <a:off x="8903697" y="3582648"/>
            <a:ext cx="1244644" cy="1139254"/>
          </a:xfrm>
          <a:prstGeom prst="straightConnector1">
            <a:avLst/>
          </a:prstGeom>
          <a:noFill/>
          <a:ln w="25400" cap="flat">
            <a:solidFill>
              <a:schemeClr val="accent6">
                <a:lumMod val="75000"/>
              </a:schemeClr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44E1C231-6BDD-0D4A-909C-EE0000FA4A22}"/>
              </a:ext>
            </a:extLst>
          </p:cNvPr>
          <p:cNvSpPr/>
          <p:nvPr/>
        </p:nvSpPr>
        <p:spPr>
          <a:xfrm>
            <a:off x="8903697" y="5946098"/>
            <a:ext cx="3680917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400" i="1" dirty="0">
                <a:solidFill>
                  <a:schemeClr val="accent2"/>
                </a:solidFill>
                <a:latin typeface="Helvetica" pitchFamily="2" charset="0"/>
              </a:rPr>
              <a:t>Among the factors that explain the variations observed in the data</a:t>
            </a:r>
          </a:p>
          <a:p>
            <a:pPr algn="l"/>
            <a:r>
              <a:rPr lang="en-US" sz="2400" i="1" dirty="0">
                <a:solidFill>
                  <a:schemeClr val="accent2"/>
                </a:solidFill>
                <a:latin typeface="Helvetica" pitchFamily="2" charset="0"/>
              </a:rPr>
              <a:t>associated with the different tasks, some are shared across two or more tasks.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47C1A94-5D47-B04D-848D-1EDA8906F0F0}"/>
              </a:ext>
            </a:extLst>
          </p:cNvPr>
          <p:cNvSpPr txBox="1"/>
          <p:nvPr/>
        </p:nvSpPr>
        <p:spPr>
          <a:xfrm>
            <a:off x="9324091" y="2751893"/>
            <a:ext cx="2728209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Unsupervised Learning context</a:t>
            </a:r>
            <a:endParaRPr kumimoji="0" lang="en-LB" sz="2400" b="0" i="0" u="none" strike="noStrike" cap="none" spc="0" normalizeH="0" baseline="0" dirty="0">
              <a:ln>
                <a:noFill/>
              </a:ln>
              <a:solidFill>
                <a:schemeClr val="accent6">
                  <a:lumMod val="75000"/>
                </a:schemeClr>
              </a:solidFill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Learning Curves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Learning Curves</a:t>
            </a:r>
          </a:p>
        </p:txBody>
      </p:sp>
      <p:pic>
        <p:nvPicPr>
          <p:cNvPr id="154" name="Image" descr="Image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952500" y="3525080"/>
            <a:ext cx="11099800" cy="5278628"/>
          </a:xfrm>
          <a:prstGeom prst="rect">
            <a:avLst/>
          </a:prstGeom>
          <a:ln w="12700">
            <a:miter lim="400000"/>
          </a:ln>
        </p:spPr>
      </p:pic>
      <p:sp>
        <p:nvSpPr>
          <p:cNvPr id="155" name="Figure 7.3"/>
          <p:cNvSpPr txBox="1"/>
          <p:nvPr/>
        </p:nvSpPr>
        <p:spPr>
          <a:xfrm>
            <a:off x="5415991" y="8901429"/>
            <a:ext cx="2172818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Figure 7.3</a:t>
            </a:r>
          </a:p>
        </p:txBody>
      </p:sp>
      <p:sp>
        <p:nvSpPr>
          <p:cNvPr id="156" name="Early stopping: terminate while validation set…"/>
          <p:cNvSpPr txBox="1"/>
          <p:nvPr/>
        </p:nvSpPr>
        <p:spPr>
          <a:xfrm>
            <a:off x="3343487" y="2188919"/>
            <a:ext cx="9135964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Early stopping: terminate while validation set</a:t>
            </a:r>
          </a:p>
          <a:p>
            <a:pPr algn="l"/>
            <a:r>
              <a:t>performance is better</a:t>
            </a:r>
          </a:p>
        </p:txBody>
      </p:sp>
      <p:sp>
        <p:nvSpPr>
          <p:cNvPr id="157" name="Line"/>
          <p:cNvSpPr/>
          <p:nvPr/>
        </p:nvSpPr>
        <p:spPr>
          <a:xfrm flipH="1">
            <a:off x="2946299" y="3403448"/>
            <a:ext cx="1543391" cy="295269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E6CD1-3215-CB49-903C-25143EE16C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</a:t>
            </a:r>
            <a:r>
              <a:rPr lang="en-LB" dirty="0"/>
              <a:t>arly stopping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AE2321-1012-2142-A81D-224BC01A29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probably the most commonly used form of regularization in deep learning.</a:t>
            </a:r>
          </a:p>
          <a:p>
            <a:pPr lvl="1"/>
            <a:r>
              <a:rPr lang="en-US" dirty="0"/>
              <a:t>the number of training steps (or training time) is just another hyperparameter.</a:t>
            </a:r>
          </a:p>
          <a:p>
            <a:r>
              <a:rPr lang="en-US" dirty="0"/>
              <a:t>The cost is running the validation set evaluation periodically during training</a:t>
            </a:r>
          </a:p>
          <a:p>
            <a:pPr lvl="1"/>
            <a:r>
              <a:rPr lang="en-US" dirty="0"/>
              <a:t>Reduce the validation set </a:t>
            </a:r>
          </a:p>
          <a:p>
            <a:pPr lvl="1"/>
            <a:r>
              <a:rPr lang="en-US" dirty="0"/>
              <a:t>Evaluate the validation loss less frequently </a:t>
            </a:r>
          </a:p>
          <a:p>
            <a:r>
              <a:rPr lang="en-US" dirty="0"/>
              <a:t>Periodically save the trained model </a:t>
            </a:r>
          </a:p>
          <a:p>
            <a:endParaRPr lang="en-LB" dirty="0"/>
          </a:p>
        </p:txBody>
      </p:sp>
    </p:spTree>
    <p:extLst>
      <p:ext uri="{BB962C8B-B14F-4D97-AF65-F5344CB8AC3E}">
        <p14:creationId xmlns:p14="http://schemas.microsoft.com/office/powerpoint/2010/main" val="226992949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D590DF-D3C9-2148-9FBE-FFB23DE413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444500"/>
            <a:ext cx="11099800" cy="957921"/>
          </a:xfrm>
        </p:spPr>
        <p:txBody>
          <a:bodyPr>
            <a:noAutofit/>
          </a:bodyPr>
          <a:lstStyle/>
          <a:p>
            <a:r>
              <a:rPr lang="en-US" sz="4800" dirty="0"/>
              <a:t>E</a:t>
            </a:r>
            <a:r>
              <a:rPr lang="en-LB" sz="4800" dirty="0"/>
              <a:t>arly stopping algorithm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CCAE82-FAF4-8844-A49C-A22ECA1415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8735" y="1402421"/>
            <a:ext cx="10227329" cy="8246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03770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27717-C4EB-A549-8AEE-66453B194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444500"/>
            <a:ext cx="11099800" cy="1395750"/>
          </a:xfrm>
        </p:spPr>
        <p:txBody>
          <a:bodyPr>
            <a:normAutofit/>
          </a:bodyPr>
          <a:lstStyle/>
          <a:p>
            <a:r>
              <a:rPr lang="en-LB" sz="5400" dirty="0"/>
              <a:t>Re-use the validation set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F6AB8E-BEA8-B647-B6E2-821141C87C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259" y="1840250"/>
            <a:ext cx="9664231" cy="34662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8C83DC7-7005-7B40-B4E3-175A1D49B1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6437" y="5456420"/>
            <a:ext cx="9168363" cy="427563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E89C961-29F2-B641-A26C-4ECC1AAFDF05}"/>
              </a:ext>
            </a:extLst>
          </p:cNvPr>
          <p:cNvSpPr txBox="1"/>
          <p:nvPr/>
        </p:nvSpPr>
        <p:spPr>
          <a:xfrm>
            <a:off x="952501" y="7747416"/>
            <a:ext cx="2165454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L</a:t>
            </a:r>
            <a:r>
              <a:rPr kumimoji="0" lang="en-LB" sz="2800" b="0" i="0" u="none" strike="noStrike" cap="none" spc="0" normalizeH="0" baseline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ess well-behaved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7FE87A2-44A4-8043-830E-2C47608E92BF}"/>
              </a:ext>
            </a:extLst>
          </p:cNvPr>
          <p:cNvCxnSpPr>
            <a:cxnSpLocks/>
          </p:cNvCxnSpPr>
          <p:nvPr/>
        </p:nvCxnSpPr>
        <p:spPr>
          <a:xfrm>
            <a:off x="2533338" y="8394492"/>
            <a:ext cx="1094282" cy="0"/>
          </a:xfrm>
          <a:prstGeom prst="straightConnector1">
            <a:avLst/>
          </a:prstGeom>
          <a:noFill/>
          <a:ln w="25400" cap="flat">
            <a:solidFill>
              <a:schemeClr val="accent6">
                <a:lumMod val="75000"/>
              </a:schemeClr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186344828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12C6DD-D1EE-3A4A-A3F0-FA60E61AB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</a:t>
            </a:r>
            <a:r>
              <a:rPr lang="en-LB" dirty="0"/>
              <a:t>arly stopping as a regularizer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555BDB1-00D5-A140-8D94-8F34B0C147F1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>
                <a:normAutofit fontScale="70000" lnSpcReduction="20000"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dirty="0"/>
                  <a:t> (learning rate)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US" dirty="0"/>
                  <a:t> (number of training steps) limits the the volume of parameters reachable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(initial parameters) </a:t>
                </a:r>
              </a:p>
              <a:p>
                <a:r>
                  <a:rPr lang="en-US" dirty="0"/>
                  <a:t>Early stopping is equivalent to L2 regularization in the case of: </a:t>
                </a:r>
              </a:p>
              <a:p>
                <a:pPr lvl="1"/>
                <a:r>
                  <a:rPr lang="en-US" dirty="0"/>
                  <a:t>a simple linear model</a:t>
                </a:r>
              </a:p>
              <a:p>
                <a:pPr lvl="1"/>
                <a:r>
                  <a:rPr lang="en-US" dirty="0"/>
                  <a:t>with a quadratic error function </a:t>
                </a:r>
              </a:p>
              <a:p>
                <a:pPr lvl="1"/>
                <a:r>
                  <a:rPr lang="en-US" dirty="0"/>
                  <a:t>and simple gradient descent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𝐽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acc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p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b="1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</m:e>
                              <m:sup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𝑯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p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𝒘</m:t>
                        </m:r>
                      </m:sub>
                    </m:sSub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𝐽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acc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𝒘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𝑯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p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𝝉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𝝉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𝜖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𝒘</m:t>
                        </m:r>
                      </m:sub>
                    </m:sSub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𝐽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acc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𝒘</m:t>
                            </m:r>
                          </m:e>
                          <m:sup>
                            <m:d>
                              <m:dPr>
                                <m:ctrlPr>
                                  <a:rPr lang="en-US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𝝉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𝟏</m:t>
                                </m:r>
                              </m:e>
                            </m:d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d>
                          <m:d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𝝉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e>
                        </m:d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𝑯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p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𝝉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p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</m:oMath>
                </a14:m>
                <a:endParaRPr lang="en-US" b="1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𝝉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𝑰</m:t>
                        </m:r>
                        <m:r>
                          <a:rPr lang="en-US" b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𝜖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</m:d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d>
                          <m:d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𝝉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e>
                        </m:d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𝑯</m:t>
                    </m:r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endParaRPr lang="en-US" b="1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𝝉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𝑰</m:t>
                        </m:r>
                        <m:r>
                          <a:rPr lang="en-US" b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𝜖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</m:d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d>
                          <m:d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𝝉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e>
                        </m:d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𝜖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𝑯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𝑰</m:t>
                        </m:r>
                      </m:e>
                    </m:d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endParaRPr lang="en-US" b="1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𝝉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𝑰</m:t>
                        </m:r>
                        <m:r>
                          <a:rPr lang="en-US" b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𝜖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</m:d>
                    <m:r>
                      <a:rPr lang="en-US" b="1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d>
                          <m:d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𝝉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e>
                        </m:d>
                      </m:sup>
                    </m:sSup>
                    <m:r>
                      <a:rPr lang="en-US" b="1" i="0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𝐰</m:t>
                        </m:r>
                      </m:e>
                      <m:sup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1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1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LB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555BDB1-00D5-A140-8D94-8F34B0C147F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571" t="-1613"/>
                </a:stretch>
              </a:blipFill>
            </p:spPr>
            <p:txBody>
              <a:bodyPr/>
              <a:lstStyle/>
              <a:p>
                <a:r>
                  <a:rPr lang="en-L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8311282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7D1F4B9-C321-6049-BC23-4DFD0EF5F25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952500" y="444500"/>
                <a:ext cx="11099800" cy="1280385"/>
              </a:xfrm>
            </p:spPr>
            <p:txBody>
              <a:bodyPr>
                <a:noAutofit/>
              </a:bodyPr>
              <a:lstStyle/>
              <a:p>
                <a:pPr lvl="1"/>
                <a:r>
                  <a:rPr lang="en-US" sz="2800" dirty="0"/>
                  <a:t>The number of steps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US" sz="2800" dirty="0"/>
                  <a:t> corresponds to some value of the weight decay coefficient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7D1F4B9-C321-6049-BC23-4DFD0EF5F25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952500" y="444500"/>
                <a:ext cx="11099800" cy="1280385"/>
              </a:xfrm>
              <a:blipFill>
                <a:blip r:embed="rId2"/>
                <a:stretch>
                  <a:fillRect b="-980"/>
                </a:stretch>
              </a:blipFill>
            </p:spPr>
            <p:txBody>
              <a:bodyPr/>
              <a:lstStyle/>
              <a:p>
                <a:r>
                  <a:rPr lang="en-L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4388F9F5-8DD3-A74E-9E88-758C8879F2C0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952500" y="1724885"/>
                <a:ext cx="11099800" cy="7584215"/>
              </a:xfrm>
            </p:spPr>
            <p:txBody>
              <a:bodyPr>
                <a:normAutofit fontScale="62500" lnSpcReduction="20000"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𝝉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𝑰</m:t>
                        </m:r>
                        <m:r>
                          <a:rPr lang="en-US" b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𝜖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</m:d>
                    <m:r>
                      <a:rPr lang="en-US" b="1" i="1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d>
                          <m:d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𝝉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e>
                        </m:d>
                      </m:sup>
                    </m:sSup>
                    <m:r>
                      <a:rPr lang="en-US" b="1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𝐰</m:t>
                        </m:r>
                      </m:e>
                      <m:sup>
                        <m:r>
                          <a:rPr lang="en-US" b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1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𝑯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𝚲</m:t>
                    </m:r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𝑸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b="1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𝝉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𝑸</m:t>
                    </m:r>
                    <m:d>
                      <m:d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𝑰</m:t>
                        </m:r>
                        <m:r>
                          <a:rPr lang="en-US" b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𝜖</m:t>
                        </m:r>
                        <m:r>
                          <a:rPr lang="en-US" b="1">
                            <a:latin typeface="Cambria Math" panose="02040503050406030204" pitchFamily="18" charset="0"/>
                          </a:rPr>
                          <m:t>𝚲</m:t>
                        </m:r>
                      </m:e>
                    </m:d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𝑸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d>
                      <m:d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p>
                            <m:d>
                              <m:dPr>
                                <m:ctrlPr>
                                  <a:rPr lang="en-US" b="1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𝝉</m:t>
                                </m:r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e>
                            </m:d>
                          </m:sup>
                        </m:sSup>
                        <m:r>
                          <a:rPr lang="en-US" b="1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>
                                <a:latin typeface="Cambria Math" panose="02040503050406030204" pitchFamily="18" charset="0"/>
                              </a:rPr>
                              <m:t>𝐰</m:t>
                            </m:r>
                          </m:e>
                          <m:sup>
                            <m:r>
                              <a:rPr lang="en-US" b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</m:oMath>
                </a14:m>
                <a:endParaRPr lang="en-US" b="1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𝑸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d>
                      <m:d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p>
                            <m:d>
                              <m:dPr>
                                <m:ctrlPr>
                                  <a:rPr lang="en-US" b="1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𝝉</m:t>
                                </m:r>
                              </m:e>
                            </m:d>
                          </m:sup>
                        </m:s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p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b="1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𝑰</m:t>
                        </m:r>
                        <m:r>
                          <a:rPr lang="en-US" b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𝜖</m:t>
                        </m:r>
                        <m:r>
                          <a:rPr lang="en-US" b="1">
                            <a:latin typeface="Cambria Math" panose="02040503050406030204" pitchFamily="18" charset="0"/>
                          </a:rPr>
                          <m:t>𝚲</m:t>
                        </m:r>
                      </m:e>
                    </m:d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𝑸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d>
                      <m:d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p>
                            <m:d>
                              <m:dPr>
                                <m:ctrlPr>
                                  <a:rPr lang="en-US" b="1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𝝉</m:t>
                                </m:r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e>
                            </m:d>
                          </m:sup>
                        </m:sSup>
                        <m:r>
                          <a:rPr lang="en-US" b="1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>
                                <a:latin typeface="Cambria Math" panose="02040503050406030204" pitchFamily="18" charset="0"/>
                              </a:rPr>
                              <m:t>𝐰</m:t>
                            </m:r>
                          </m:e>
                          <m:sup>
                            <m:r>
                              <a:rPr lang="en-US" b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</m:oMath>
                </a14:m>
                <a:endParaRPr lang="en-US" b="1" dirty="0"/>
              </a:p>
              <a:p>
                <a:pPr lvl="2"/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dirty="0"/>
                  <a:t> small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⇒</m:t>
                    </m:r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𝜖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&lt;1</m:t>
                    </m:r>
                  </m:oMath>
                </a14:m>
                <a:r>
                  <a:rPr lang="en-US" dirty="0"/>
                  <a:t>, every step brings closer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Assume we start with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d>
                          <m:d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𝟎</m:t>
                            </m:r>
                          </m:e>
                        </m:d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dirty="0"/>
                  <a:t>:</a:t>
                </a:r>
              </a:p>
              <a:p>
                <a:pPr lvl="1"/>
                <a:r>
                  <a:rPr 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𝑸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d>
                          <m:d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e>
                        </m:d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𝑰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𝑰</m:t>
                            </m:r>
                            <m:r>
                              <a:rPr lang="en-US" b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𝜖</m:t>
                            </m:r>
                            <m:r>
                              <a:rPr lang="en-US" b="1">
                                <a:latin typeface="Cambria Math" panose="02040503050406030204" pitchFamily="18" charset="0"/>
                              </a:rPr>
                              <m:t>𝚲</m:t>
                            </m:r>
                          </m:e>
                        </m:d>
                      </m:e>
                    </m:d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𝑸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endParaRPr lang="en-US" b="1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𝑸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d>
                          <m:d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e>
                        </m:d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𝑰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1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𝑰</m:t>
                                </m:r>
                                <m:r>
                                  <a:rPr lang="en-US" b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  <m:r>
                                  <a:rPr lang="en-US" b="1">
                                    <a:latin typeface="Cambria Math" panose="02040503050406030204" pitchFamily="18" charset="0"/>
                                  </a:rPr>
                                  <m:t>𝚲</m:t>
                                </m:r>
                              </m:e>
                            </m:d>
                          </m:e>
                          <m:sup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e>
                    </m:d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𝑸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endParaRPr lang="en-US" i="1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𝑸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d>
                          <m:d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𝝉</m:t>
                            </m:r>
                          </m:e>
                        </m:d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𝑰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1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𝑰</m:t>
                                </m:r>
                                <m:r>
                                  <a:rPr lang="en-US" b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  <m:r>
                                  <a:rPr lang="en-US" b="1">
                                    <a:latin typeface="Cambria Math" panose="02040503050406030204" pitchFamily="18" charset="0"/>
                                  </a:rPr>
                                  <m:t>𝚲</m:t>
                                </m:r>
                              </m:e>
                            </m:d>
                          </m:e>
                          <m:sup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𝝉</m:t>
                            </m:r>
                          </m:sup>
                        </m:sSup>
                      </m:e>
                    </m:d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𝑸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endParaRPr lang="en-US" i="1" dirty="0"/>
              </a:p>
              <a:p>
                <a:r>
                  <a:rPr lang="en-US" dirty="0"/>
                  <a:t>L2 regularization: 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𝑸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acc>
                      <m:accPr>
                        <m:chr m:val="̃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acc>
                    <m:r>
                      <a:rPr lang="en-US" b="1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>
                                <a:latin typeface="Cambria Math" panose="02040503050406030204" pitchFamily="18" charset="0"/>
                              </a:rPr>
                              <m:t>𝚲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𝑰</m:t>
                            </m:r>
                          </m:e>
                        </m:d>
                      </m:e>
                      <m:sup>
                        <m:r>
                          <a:rPr lang="en-US" b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  <m:r>
                      <a:rPr lang="en-US" b="1">
                        <a:latin typeface="Cambria Math" panose="02040503050406030204" pitchFamily="18" charset="0"/>
                      </a:rPr>
                      <m:t>𝚲</m:t>
                    </m:r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𝐐</m:t>
                        </m:r>
                      </m:e>
                      <m:sup>
                        <m:r>
                          <a:rPr lang="en-US" b="1">
                            <a:latin typeface="Cambria Math" panose="02040503050406030204" pitchFamily="18" charset="0"/>
                          </a:rPr>
                          <m:t>𝐓</m:t>
                        </m:r>
                      </m:sup>
                    </m:sSup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𝐰</m:t>
                        </m:r>
                      </m:e>
                      <m:sup>
                        <m:r>
                          <a:rPr lang="en-US" b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𝑸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acc>
                      <m:accPr>
                        <m:chr m:val="̃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acc>
                    <m:r>
                      <a:rPr lang="en-US" b="1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𝑰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>
                                <a:latin typeface="Cambria Math" panose="02040503050406030204" pitchFamily="18" charset="0"/>
                              </a:rPr>
                              <m:t>𝚲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𝑰</m:t>
                            </m:r>
                          </m:e>
                        </m:d>
                      </m:e>
                      <m:sup>
                        <m:r>
                          <a:rPr lang="en-US" b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𝐐</m:t>
                        </m:r>
                      </m:e>
                      <m:sup>
                        <m:r>
                          <a:rPr lang="en-US" b="1">
                            <a:latin typeface="Cambria Math" panose="02040503050406030204" pitchFamily="18" charset="0"/>
                          </a:rPr>
                          <m:t>𝐓</m:t>
                        </m:r>
                      </m:sup>
                    </m:sSup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𝐰</m:t>
                        </m:r>
                      </m:e>
                      <m:sup>
                        <m:r>
                          <a:rPr lang="en-US" b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Compare: 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𝑰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>
                                <a:latin typeface="Cambria Math" panose="02040503050406030204" pitchFamily="18" charset="0"/>
                              </a:rPr>
                              <m:t>𝚲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𝑰</m:t>
                            </m:r>
                          </m:e>
                        </m:d>
                      </m:e>
                      <m:sup>
                        <m:r>
                          <a:rPr lang="en-US" b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  <m:r>
                      <a:rPr lang="en-US" b="0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𝑰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𝑰</m:t>
                            </m:r>
                            <m:r>
                              <a:rPr lang="en-US" b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𝜖</m:t>
                            </m:r>
                            <m:r>
                              <a:rPr lang="en-US" b="1">
                                <a:latin typeface="Cambria Math" panose="02040503050406030204" pitchFamily="18" charset="0"/>
                              </a:rPr>
                              <m:t>𝚲</m:t>
                            </m:r>
                          </m:e>
                        </m:d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𝝉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>
                                <a:latin typeface="Cambria Math" panose="02040503050406030204" pitchFamily="18" charset="0"/>
                              </a:rPr>
                              <m:t>𝚲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𝑰</m:t>
                            </m:r>
                          </m:e>
                        </m:d>
                      </m:e>
                      <m:sup>
                        <m:r>
                          <a:rPr lang="en-US" b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  <m:r>
                      <a:rPr lang="en-US" b="0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𝑰</m:t>
                            </m:r>
                            <m:r>
                              <a:rPr lang="en-US" b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𝜖</m:t>
                            </m:r>
                            <m:r>
                              <a:rPr lang="en-US" b="1">
                                <a:latin typeface="Cambria Math" panose="02040503050406030204" pitchFamily="18" charset="0"/>
                              </a:rPr>
                              <m:t>𝚲</m:t>
                            </m:r>
                          </m:e>
                        </m:d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𝝉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4388F9F5-8DD3-A74E-9E88-758C8879F2C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952500" y="1724885"/>
                <a:ext cx="11099800" cy="7584215"/>
              </a:xfrm>
              <a:blipFill>
                <a:blip r:embed="rId3"/>
                <a:stretch>
                  <a:fillRect l="-6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AD79321-A384-3C42-B0D6-391DBBC151D7}"/>
              </a:ext>
            </a:extLst>
          </p:cNvPr>
          <p:cNvCxnSpPr>
            <a:cxnSpLocks/>
          </p:cNvCxnSpPr>
          <p:nvPr/>
        </p:nvCxnSpPr>
        <p:spPr>
          <a:xfrm flipH="1">
            <a:off x="5713751" y="7150101"/>
            <a:ext cx="2201056" cy="369523"/>
          </a:xfrm>
          <a:prstGeom prst="straightConnector1">
            <a:avLst/>
          </a:prstGeom>
          <a:noFill/>
          <a:ln w="25400" cap="flat">
            <a:solidFill>
              <a:srgbClr val="0070C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DC52243-EE14-7E4F-BC7E-C0742514DD1A}"/>
                  </a:ext>
                </a:extLst>
              </p:cNvPr>
              <p:cNvSpPr txBox="1"/>
              <p:nvPr/>
            </p:nvSpPr>
            <p:spPr>
              <a:xfrm>
                <a:off x="7914806" y="6780576"/>
                <a:ext cx="2293495" cy="73904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en-US" sz="2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Helvetica"/>
                              <a:cs typeface="Helvetica"/>
                              <a:sym typeface="Helvetica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0" lang="en-US" sz="2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Helvetica"/>
                                  <a:cs typeface="Helvetica"/>
                                  <a:sym typeface="Helvetica"/>
                                </a:rPr>
                              </m:ctrlPr>
                            </m:sSubPr>
                            <m:e>
                              <m:r>
                                <a:rPr kumimoji="0" lang="en-US" sz="2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Helvetica"/>
                                  <a:cs typeface="Helvetica"/>
                                  <a:sym typeface="Helvetica"/>
                                </a:rPr>
                                <m:t>𝜆</m:t>
                              </m:r>
                            </m:e>
                            <m:sub>
                              <m:r>
                                <a:rPr kumimoji="0" lang="en-US" sz="2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Helvetica"/>
                                  <a:cs typeface="Helvetica"/>
                                  <a:sym typeface="Helvetica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kumimoji="0" lang="en-US" sz="2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Helvetica"/>
                                  <a:cs typeface="Helvetica"/>
                                  <a:sym typeface="Helvetica"/>
                                </a:rPr>
                              </m:ctrlPr>
                            </m:sSubPr>
                            <m:e>
                              <m:r>
                                <a:rPr kumimoji="0" lang="en-US" sz="2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Helvetica"/>
                                  <a:cs typeface="Helvetica"/>
                                  <a:sym typeface="Helvetica"/>
                                </a:rPr>
                                <m:t>𝜆</m:t>
                              </m:r>
                            </m:e>
                            <m:sub>
                              <m:r>
                                <a:rPr kumimoji="0" lang="en-US" sz="2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Helvetica"/>
                                  <a:cs typeface="Helvetica"/>
                                  <a:sym typeface="Helvetica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0" lang="en-US" sz="2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Helvetica"/>
                              <a:cs typeface="Helvetica"/>
                              <a:sym typeface="Helvetica"/>
                            </a:rPr>
                            <m:t>+</m:t>
                          </m:r>
                          <m:r>
                            <a:rPr kumimoji="0" lang="en-US" sz="2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Helvetica"/>
                              <a:cs typeface="Helvetica"/>
                              <a:sym typeface="Helvetica"/>
                            </a:rPr>
                            <m:t>𝛼</m:t>
                          </m:r>
                        </m:den>
                      </m:f>
                      <m:r>
                        <a:rPr kumimoji="0" lang="en-US" sz="20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Helvetica"/>
                          <a:cs typeface="Helvetica"/>
                          <a:sym typeface="Helvetica"/>
                        </a:rPr>
                        <m:t>=1−</m:t>
                      </m:r>
                      <m:f>
                        <m:fPr>
                          <m:ctrlPr>
                            <a:rPr kumimoji="0" lang="en-US" sz="2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Helvetica"/>
                              <a:cs typeface="Helvetica"/>
                              <a:sym typeface="Helvetica"/>
                            </a:rPr>
                          </m:ctrlPr>
                        </m:fPr>
                        <m:num>
                          <m:r>
                            <a:rPr kumimoji="0" lang="en-US" sz="2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Helvetica"/>
                              <a:cs typeface="Helvetica"/>
                              <a:sym typeface="Helvetica"/>
                            </a:rPr>
                            <m:t>𝛼</m:t>
                          </m:r>
                        </m:num>
                        <m:den>
                          <m:sSub>
                            <m:sSubPr>
                              <m:ctrlPr>
                                <a:rPr kumimoji="0" lang="en-US" sz="2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Helvetica"/>
                                  <a:cs typeface="Helvetica"/>
                                  <a:sym typeface="Helvetica"/>
                                </a:rPr>
                              </m:ctrlPr>
                            </m:sSubPr>
                            <m:e>
                              <m:r>
                                <a:rPr kumimoji="0" lang="en-US" sz="2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Helvetica"/>
                                  <a:cs typeface="Helvetica"/>
                                  <a:sym typeface="Helvetica"/>
                                </a:rPr>
                                <m:t>𝜆</m:t>
                              </m:r>
                            </m:e>
                            <m:sub>
                              <m:r>
                                <a:rPr kumimoji="0" lang="en-US" sz="20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70C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Helvetica"/>
                                  <a:cs typeface="Helvetica"/>
                                  <a:sym typeface="Helvetica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0" lang="en-US" sz="2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Helvetica"/>
                              <a:cs typeface="Helvetica"/>
                              <a:sym typeface="Helvetica"/>
                            </a:rPr>
                            <m:t>+</m:t>
                          </m:r>
                          <m:r>
                            <a:rPr kumimoji="0" lang="en-US" sz="20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Helvetica"/>
                              <a:cs typeface="Helvetica"/>
                              <a:sym typeface="Helvetica"/>
                            </a:rPr>
                            <m:t>𝛼</m:t>
                          </m:r>
                        </m:den>
                      </m:f>
                    </m:oMath>
                  </m:oMathPara>
                </a14:m>
                <a:endParaRPr kumimoji="0" lang="en-LB" sz="2000" b="0" i="0" u="none" strike="noStrike" cap="none" spc="0" normalizeH="0" baseline="0" dirty="0">
                  <a:ln>
                    <a:noFill/>
                  </a:ln>
                  <a:solidFill>
                    <a:srgbClr val="0070C0"/>
                  </a:solidFill>
                  <a:effectLst/>
                  <a:uFillTx/>
                  <a:ea typeface="Helvetica"/>
                  <a:cs typeface="Helvetica"/>
                  <a:sym typeface="Helvetica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DC52243-EE14-7E4F-BC7E-C0742514DD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4806" y="6780576"/>
                <a:ext cx="2293495" cy="739048"/>
              </a:xfrm>
              <a:prstGeom prst="rect">
                <a:avLst/>
              </a:prstGeom>
              <a:blipFill>
                <a:blip r:embed="rId4"/>
                <a:stretch>
                  <a:fillRect l="-1648" b="-169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L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4C4005B-B5A0-2E4C-AF54-F8A359426DB8}"/>
              </a:ext>
            </a:extLst>
          </p:cNvPr>
          <p:cNvCxnSpPr>
            <a:cxnSpLocks/>
          </p:cNvCxnSpPr>
          <p:nvPr/>
        </p:nvCxnSpPr>
        <p:spPr>
          <a:xfrm flipH="1">
            <a:off x="6370820" y="8164410"/>
            <a:ext cx="2008684" cy="163675"/>
          </a:xfrm>
          <a:prstGeom prst="straightConnector1">
            <a:avLst/>
          </a:prstGeom>
          <a:noFill/>
          <a:ln w="25400" cap="flat">
            <a:solidFill>
              <a:schemeClr val="accent6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0B8CE11-B3B7-8B4E-94CA-41EBFDF5D995}"/>
                  </a:ext>
                </a:extLst>
              </p:cNvPr>
              <p:cNvSpPr txBox="1"/>
              <p:nvPr/>
            </p:nvSpPr>
            <p:spPr>
              <a:xfrm>
                <a:off x="8514413" y="7958561"/>
                <a:ext cx="2158584" cy="47192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 xmlns:m="http://schemas.openxmlformats.org/officeDocument/2006/math">
                    <m:r>
                      <a:rPr kumimoji="0" lang="en-US" sz="2400" b="0" i="1" u="none" strike="noStrike" cap="none" spc="0" normalizeH="0" baseline="0" smtClean="0">
                        <a:ln>
                          <a:noFill/>
                        </a:ln>
                        <a:solidFill>
                          <a:schemeClr val="accent6"/>
                        </a:solidFill>
                        <a:effectLst/>
                        <a:uFillTx/>
                        <a:latin typeface="Cambria Math" panose="02040503050406030204" pitchFamily="18" charset="0"/>
                        <a:ea typeface="Helvetica"/>
                        <a:cs typeface="Helvetica"/>
                        <a:sym typeface="Helvetica"/>
                      </a:rPr>
                      <m:t>1−</m:t>
                    </m:r>
                    <m:sSup>
                      <m:sSupPr>
                        <m:ctrlP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chemeClr val="accent6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Helvetica"/>
                            <a:cs typeface="Helvetica"/>
                            <a:sym typeface="Helvetica"/>
                          </a:rPr>
                        </m:ctrlPr>
                      </m:sSupPr>
                      <m:e>
                        <m:d>
                          <m:dPr>
                            <m:ctrlPr>
                              <a:rPr kumimoji="0" lang="en-US" sz="24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chemeClr val="accent6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Helvetica"/>
                                <a:cs typeface="Helvetica"/>
                                <a:sym typeface="Helvetica"/>
                              </a:rPr>
                            </m:ctrlPr>
                          </m:dPr>
                          <m:e>
                            <m:r>
                              <a:rPr kumimoji="0" lang="en-US" sz="24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chemeClr val="accent6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Helvetica"/>
                                <a:cs typeface="Helvetica"/>
                                <a:sym typeface="Helvetica"/>
                              </a:rPr>
                              <m:t>1−</m:t>
                            </m:r>
                            <m:r>
                              <a:rPr kumimoji="0" lang="en-US" sz="24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chemeClr val="accent6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Helvetica"/>
                                <a:cs typeface="Helvetica"/>
                                <a:sym typeface="Helvetica"/>
                              </a:rPr>
                              <m:t>𝜖</m:t>
                            </m:r>
                            <m:sSub>
                              <m:sSubPr>
                                <m:ctrlPr>
                                  <a:rPr kumimoji="0" lang="en-US" sz="2400" b="0" i="1" u="none" strike="noStrike" cap="none" spc="0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accent6"/>
                                    </a:solidFill>
                                    <a:effectLst/>
                                    <a:uFillTx/>
                                    <a:latin typeface="Cambria Math" panose="02040503050406030204" pitchFamily="18" charset="0"/>
                                    <a:ea typeface="Helvetica"/>
                                    <a:cs typeface="Helvetica"/>
                                    <a:sym typeface="Helvetica"/>
                                  </a:rPr>
                                </m:ctrlPr>
                              </m:sSubPr>
                              <m:e>
                                <m:r>
                                  <a:rPr kumimoji="0" lang="en-US" sz="2400" b="0" i="1" u="none" strike="noStrike" cap="none" spc="0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accent6"/>
                                    </a:solidFill>
                                    <a:effectLst/>
                                    <a:uFillTx/>
                                    <a:latin typeface="Cambria Math" panose="02040503050406030204" pitchFamily="18" charset="0"/>
                                    <a:ea typeface="Helvetica"/>
                                    <a:cs typeface="Helvetica"/>
                                    <a:sym typeface="Helvetica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kumimoji="0" lang="en-US" sz="2400" b="0" i="1" u="none" strike="noStrike" cap="none" spc="0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accent6"/>
                                    </a:solidFill>
                                    <a:effectLst/>
                                    <a:uFillTx/>
                                    <a:latin typeface="Cambria Math" panose="02040503050406030204" pitchFamily="18" charset="0"/>
                                    <a:ea typeface="Helvetica"/>
                                    <a:cs typeface="Helvetica"/>
                                    <a:sym typeface="Helvetica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chemeClr val="accent6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Helvetica"/>
                            <a:cs typeface="Helvetica"/>
                            <a:sym typeface="Helvetica"/>
                          </a:rPr>
                          <m:t>𝜏</m:t>
                        </m:r>
                      </m:sup>
                    </m:sSup>
                  </m:oMath>
                </a14:m>
                <a:r>
                  <a:rPr kumimoji="0" lang="en-LB" sz="2400" b="0" i="0" u="none" strike="noStrike" cap="none" spc="0" normalizeH="0" baseline="0" dirty="0">
                    <a:ln>
                      <a:noFill/>
                    </a:ln>
                    <a:solidFill>
                      <a:schemeClr val="accent6"/>
                    </a:solidFill>
                    <a:effectLst/>
                    <a:uFillTx/>
                    <a:ea typeface="Helvetica"/>
                    <a:cs typeface="Helvetica"/>
                    <a:sym typeface="Helvetica"/>
                  </a:rPr>
                  <a:t>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0B8CE11-B3B7-8B4E-94CA-41EBFDF5D9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4413" y="7958561"/>
                <a:ext cx="2158584" cy="47192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L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3467869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DDFF03-830C-294C-9DA1-E34335129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Early stopping advantage</a:t>
            </a:r>
            <a:endParaRPr lang="en-LB" sz="4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6D0AF931-1DA5-3C48-B237-55C733D52CA6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>
                <a:normAutofit fontScale="70000" lnSpcReduction="20000"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den>
                    </m:f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𝜖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</m:sup>
                    </m:sSup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⇒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𝜏</m:t>
                    </m:r>
                    <m:func>
                      <m:func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𝜖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1+</m:t>
                                </m:r>
                                <m:f>
                                  <m:f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den>
                                </m:f>
                              </m:den>
                            </m:f>
                          </m:e>
                        </m:d>
                      </m:e>
                    </m:func>
                  </m:oMath>
                </a14:m>
                <a:endParaRPr lang="en-US" b="0" dirty="0">
                  <a:solidFill>
                    <a:schemeClr val="tx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Assume</a:t>
                </a:r>
                <a:r>
                  <a:rPr lang="en-US" dirty="0">
                    <a:solidFill>
                      <a:schemeClr val="accent6"/>
                    </a:solidFill>
                  </a:rPr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LB" dirty="0">
                    <a:solidFill>
                      <a:schemeClr val="accent6"/>
                    </a:solidFill>
                  </a:rPr>
                  <a:t> </a:t>
                </a:r>
                <a:r>
                  <a:rPr lang="en-LB" dirty="0">
                    <a:solidFill>
                      <a:schemeClr val="tx1"/>
                    </a:solidFill>
                  </a:rPr>
                  <a:t>for small enough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LB" dirty="0">
                  <a:solidFill>
                    <a:schemeClr val="accent6"/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A</a:t>
                </a:r>
                <a:r>
                  <a:rPr lang="en-LB" dirty="0">
                    <a:solidFill>
                      <a:schemeClr val="tx1"/>
                    </a:solidFill>
                  </a:rPr>
                  <a:t>ssume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den>
                    </m:f>
                    <m:r>
                      <a:rPr lang="en-US" b="0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≪1</m:t>
                    </m:r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LB" dirty="0">
                    <a:solidFill>
                      <a:schemeClr val="tx1"/>
                    </a:solidFill>
                  </a:rPr>
                  <a:t>and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𝜖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≪1 </m:t>
                    </m:r>
                  </m:oMath>
                </a14:m>
                <a:endParaRPr lang="en-LB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𝜖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⇒</m:t>
                    </m:r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𝜏𝜖</m:t>
                        </m:r>
                      </m:den>
                    </m:f>
                  </m:oMath>
                </a14:m>
                <a:endParaRPr lang="en-LB" dirty="0"/>
              </a:p>
              <a:p>
                <a:pPr lvl="1"/>
                <a:r>
                  <a:rPr lang="en-US" dirty="0"/>
                  <a:t>the number of training iterations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l-GR" dirty="0"/>
                  <a:t> </a:t>
                </a:r>
                <a:r>
                  <a:rPr lang="en-US" dirty="0"/>
                  <a:t>plays a role inversely proportional to the L2 regularization parameter, </a:t>
                </a:r>
              </a:p>
              <a:p>
                <a:pPr lvl="1"/>
                <a:r>
                  <a:rPr lang="en-US" dirty="0"/>
                  <a:t>and the inverse of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𝜏𝜖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plays the role of the weight decay coefficient.</a:t>
                </a:r>
              </a:p>
              <a:p>
                <a:r>
                  <a:rPr lang="en-US" dirty="0"/>
                  <a:t>Early stopping advantage over weight decay:</a:t>
                </a:r>
              </a:p>
              <a:p>
                <a:pPr lvl="1"/>
                <a:r>
                  <a:rPr lang="en-US" dirty="0"/>
                  <a:t>early stopping automatically determines the correct amount of regularization </a:t>
                </a:r>
              </a:p>
              <a:p>
                <a:pPr lvl="1"/>
                <a:r>
                  <a:rPr lang="en-US" dirty="0"/>
                  <a:t>while weight decay requires many training experiments with different values of its hyperparameter.</a:t>
                </a:r>
              </a:p>
              <a:p>
                <a:endParaRPr lang="en-US" dirty="0"/>
              </a:p>
              <a:p>
                <a:pPr lvl="1"/>
                <a:endParaRPr lang="en-LB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6D0AF931-1DA5-3C48-B237-55C733D52CA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571"/>
                </a:stretch>
              </a:blipFill>
            </p:spPr>
            <p:txBody>
              <a:bodyPr/>
              <a:lstStyle/>
              <a:p>
                <a:r>
                  <a:rPr lang="en-L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304171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32CB12-9E5F-9B4D-8D19-F36560C04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</a:t>
            </a:r>
            <a:r>
              <a:rPr lang="en-LB" dirty="0"/>
              <a:t>egularization strategies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F9D05C-CBDC-4148-B366-5D040BBFE3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Constraints: adding restrictions on the parameter values. </a:t>
            </a:r>
          </a:p>
          <a:p>
            <a:r>
              <a:rPr lang="en-US" dirty="0"/>
              <a:t>Soft constraints:  Adding extra terms in the objective function:</a:t>
            </a:r>
          </a:p>
          <a:p>
            <a:pPr lvl="1"/>
            <a:r>
              <a:rPr lang="en-US" dirty="0"/>
              <a:t>Encode Prior knowledge.</a:t>
            </a:r>
          </a:p>
          <a:p>
            <a:pPr lvl="1"/>
            <a:r>
              <a:rPr lang="en-US" dirty="0"/>
              <a:t>Generic preference for a simpler model</a:t>
            </a:r>
          </a:p>
          <a:p>
            <a:r>
              <a:rPr lang="en-US" dirty="0"/>
              <a:t>Ensemble methods: </a:t>
            </a:r>
          </a:p>
          <a:p>
            <a:pPr lvl="1"/>
            <a:r>
              <a:rPr lang="en-US" dirty="0"/>
              <a:t>Combine multiple hypotheses to explain the training data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LB" dirty="0"/>
          </a:p>
        </p:txBody>
      </p:sp>
    </p:spTree>
    <p:extLst>
      <p:ext uri="{BB962C8B-B14F-4D97-AF65-F5344CB8AC3E}">
        <p14:creationId xmlns:p14="http://schemas.microsoft.com/office/powerpoint/2010/main" val="344659149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Early Stopping and Weight Decay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90727">
              <a:defRPr sz="6719"/>
            </a:lvl1pPr>
          </a:lstStyle>
          <a:p>
            <a:r>
              <a:t>Early Stopping and Weight Decay</a:t>
            </a:r>
          </a:p>
        </p:txBody>
      </p:sp>
      <p:pic>
        <p:nvPicPr>
          <p:cNvPr id="16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563" y="3016357"/>
            <a:ext cx="11450878" cy="5473486"/>
          </a:xfrm>
          <a:prstGeom prst="rect">
            <a:avLst/>
          </a:prstGeom>
          <a:ln w="12700">
            <a:miter lim="400000"/>
          </a:ln>
        </p:spPr>
      </p:pic>
      <p:sp>
        <p:nvSpPr>
          <p:cNvPr id="161" name="Figure 7.4"/>
          <p:cNvSpPr txBox="1"/>
          <p:nvPr/>
        </p:nvSpPr>
        <p:spPr>
          <a:xfrm>
            <a:off x="5566593" y="8668739"/>
            <a:ext cx="2172817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Figure 7.4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2608E8-390D-044E-BE4C-E20E718FE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LB" dirty="0"/>
              <a:t>Parameter tying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24E6CD97-C6CD-D643-AFF3-96326AFE7063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Formally, we have model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with parameters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d>
                          <m:d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dirty="0"/>
                  <a:t>  and model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 with parameters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dirty="0"/>
                  <a:t>  </a:t>
                </a:r>
              </a:p>
              <a:p>
                <a:r>
                  <a:rPr lang="en-US" dirty="0"/>
                  <a:t>The two models map the input to two different, but related outputs: 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p>
                        <m:d>
                          <m:d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</m:sup>
                    </m:sSup>
                    <m:r>
                      <a:rPr lang="en-US" i="1" dirty="0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p>
                        <m:d>
                          <m:d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d>
                      </m:sup>
                    </m:sSup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dirty="0"/>
                  <a:t> should be close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Regularization </a:t>
                </a:r>
              </a:p>
              <a:p>
                <a:pPr marL="4445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Ω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</m:d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  <a:p>
                <a:endParaRPr lang="en-LB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24E6CD97-C6CD-D643-AFF3-96326AFE706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1029" t="-403"/>
                </a:stretch>
              </a:blipFill>
            </p:spPr>
            <p:txBody>
              <a:bodyPr/>
              <a:lstStyle/>
              <a:p>
                <a:r>
                  <a:rPr lang="en-L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3482619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9111CC-DC77-A340-A127-13EB096AC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P</a:t>
            </a:r>
            <a:r>
              <a:rPr lang="en-LB" sz="5400" dirty="0"/>
              <a:t>arameter sharing (e.g. CNN)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47AA78-B2D4-0C41-8D32-E6B0DA1362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Force sets of parameters to be equal.</a:t>
            </a:r>
          </a:p>
          <a:p>
            <a:r>
              <a:rPr lang="en-US" dirty="0"/>
              <a:t>Advantage: </a:t>
            </a:r>
          </a:p>
          <a:p>
            <a:pPr lvl="1"/>
            <a:r>
              <a:rPr lang="en-US" dirty="0"/>
              <a:t>only a subset of the parameters (the unique set) needs to be stored in memory.</a:t>
            </a:r>
          </a:p>
          <a:p>
            <a:r>
              <a:rPr lang="en-US" dirty="0"/>
              <a:t>Natural images have many statistical properties that are invariant to translation.</a:t>
            </a:r>
          </a:p>
          <a:p>
            <a:pPr lvl="1"/>
            <a:r>
              <a:rPr lang="en-US" dirty="0"/>
              <a:t>a photo of a cat remains a photo of a cat if it is translated one pixel to the right</a:t>
            </a:r>
          </a:p>
          <a:p>
            <a:pPr lvl="1"/>
            <a:r>
              <a:rPr lang="en-US" dirty="0"/>
              <a:t>Parameter sharing has allowed CNNs to dramatically lower the number of unique model parameters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44500" lvl="1" indent="0">
              <a:buNone/>
            </a:pPr>
            <a:endParaRPr lang="en-LB" dirty="0"/>
          </a:p>
        </p:txBody>
      </p:sp>
    </p:spTree>
    <p:extLst>
      <p:ext uri="{BB962C8B-B14F-4D97-AF65-F5344CB8AC3E}">
        <p14:creationId xmlns:p14="http://schemas.microsoft.com/office/powerpoint/2010/main" val="193989404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parse Representations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Sparse Representations</a:t>
            </a:r>
          </a:p>
        </p:txBody>
      </p:sp>
      <p:pic>
        <p:nvPicPr>
          <p:cNvPr id="164" name="Image" descr="Image"/>
          <p:cNvPicPr>
            <a:picLocks noChangeAspect="1"/>
          </p:cNvPicPr>
          <p:nvPr/>
        </p:nvPicPr>
        <p:blipFill rotWithShape="1">
          <a:blip r:embed="rId2"/>
          <a:srcRect r="15067"/>
          <a:stretch/>
        </p:blipFill>
        <p:spPr>
          <a:xfrm>
            <a:off x="2251659" y="6192752"/>
            <a:ext cx="8592804" cy="2780966"/>
          </a:xfrm>
          <a:prstGeom prst="rect">
            <a:avLst/>
          </a:prstGeom>
          <a:ln w="12700">
            <a:miter lim="400000"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EB82D77-E0F6-514E-B7A8-B744539D96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0274" y="2288340"/>
            <a:ext cx="7901062" cy="278096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5422D82-DD33-1C46-B22F-FE00100EB01A}"/>
              </a:ext>
            </a:extLst>
          </p:cNvPr>
          <p:cNvSpPr txBox="1"/>
          <p:nvPr/>
        </p:nvSpPr>
        <p:spPr>
          <a:xfrm>
            <a:off x="10844463" y="3065689"/>
            <a:ext cx="1828800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LB" sz="2400" b="0" i="0" u="none" strike="noStrike" cap="none" spc="0" normalizeH="0" baseline="0" dirty="0">
                <a:ln>
                  <a:noFill/>
                </a:ln>
                <a:solidFill>
                  <a:srgbClr val="0070C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Sparse parameters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9A1435-7500-DB4F-BF09-5B70C3A201C2}"/>
              </a:ext>
            </a:extLst>
          </p:cNvPr>
          <p:cNvSpPr txBox="1"/>
          <p:nvPr/>
        </p:nvSpPr>
        <p:spPr>
          <a:xfrm>
            <a:off x="10555706" y="6857113"/>
            <a:ext cx="2294020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LB" sz="2400" b="0" i="0" u="none" strike="noStrike" cap="none" spc="0" normalizeH="0" baseline="0" dirty="0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Sparse representations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1269C3-D11E-4444-BC05-345338F5CF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6823" y="9113251"/>
            <a:ext cx="3862475" cy="4866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772BD48-9448-8345-A5F8-1783C2ABEA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8597" y="5004636"/>
            <a:ext cx="3504509" cy="88281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8D1C5A-D6FA-694A-B202-CBEAFF268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LB" dirty="0"/>
              <a:t>Bagging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23BC71-C342-CB45-82D6-65BC8C9F22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Bagging (short for bootstrap aggregating) is a technique for reducing generalization error by combining several models </a:t>
            </a:r>
          </a:p>
          <a:p>
            <a:pPr lvl="1"/>
            <a:r>
              <a:rPr lang="en-US" dirty="0"/>
              <a:t>train several different models separately</a:t>
            </a:r>
          </a:p>
          <a:p>
            <a:pPr lvl="1"/>
            <a:r>
              <a:rPr lang="en-US" dirty="0"/>
              <a:t>the models vote on the output for test examples</a:t>
            </a:r>
          </a:p>
          <a:p>
            <a:r>
              <a:rPr lang="en-US" dirty="0"/>
              <a:t>Bagging is an example of model averaging.</a:t>
            </a:r>
          </a:p>
          <a:p>
            <a:pPr lvl="1"/>
            <a:r>
              <a:rPr lang="en-US" dirty="0"/>
              <a:t>The general term is Ensemble methods.</a:t>
            </a:r>
          </a:p>
          <a:p>
            <a:r>
              <a:rPr lang="en-US" dirty="0">
                <a:latin typeface="Helvetica Neue"/>
                <a:ea typeface="Helvetica Neue"/>
                <a:cs typeface="Helvetica Neue"/>
                <a:sym typeface="Helvetica Neue"/>
              </a:rPr>
              <a:t>The reason that model averaging works is that different models will usually not make all the same errors on the test set.</a:t>
            </a:r>
          </a:p>
          <a:p>
            <a:endParaRPr lang="en-US" dirty="0"/>
          </a:p>
          <a:p>
            <a:endParaRPr lang="en-LB" dirty="0"/>
          </a:p>
        </p:txBody>
      </p:sp>
    </p:spTree>
    <p:extLst>
      <p:ext uri="{BB962C8B-B14F-4D97-AF65-F5344CB8AC3E}">
        <p14:creationId xmlns:p14="http://schemas.microsoft.com/office/powerpoint/2010/main" val="266684299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6607B-D573-9947-9479-0A7C37F54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LB" dirty="0"/>
              <a:t>Bagging example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86B35B0-901D-0C48-BBCF-36E9AEBAD899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952500" y="2603500"/>
                <a:ext cx="11099800" cy="6705600"/>
              </a:xfrm>
            </p:spPr>
            <p:txBody>
              <a:bodyPr>
                <a:normAutofit fontScale="70000" lnSpcReduction="20000"/>
              </a:bodyPr>
              <a:lstStyle/>
              <a:p>
                <a:r>
                  <a:rPr lang="en-US" dirty="0"/>
                  <a:t>Consider for example a set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regression models. </a:t>
                </a:r>
              </a:p>
              <a:p>
                <a:r>
                  <a:rPr lang="en-US" dirty="0"/>
                  <a:t>Suppose that each model makes an error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on each example, with the errors drawn from a zero-mean multivariate normal distribution </a:t>
                </a:r>
              </a:p>
              <a:p>
                <a:pPr lvl="1"/>
                <a:r>
                  <a:rPr lang="en-US" dirty="0"/>
                  <a:t>with variances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[</m:t>
                    </m:r>
                    <m:sSubSup>
                      <m:sSub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]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and covariances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  <m:sub>
                            <m:r>
                              <a:rPr lang="en-US" i="1" dirty="0" err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  <m:sub>
                            <m:r>
                              <a:rPr lang="en-US" i="1" dirty="0" err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Then the error made by the average prediction of all the ensemble models is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n-US" dirty="0"/>
              </a:p>
              <a:p>
                <a:r>
                  <a:rPr lang="en-US" dirty="0"/>
                  <a:t>The expected squared error of the ensemble predictor is: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no gain, the expected error remains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=0⇒  </m:t>
                    </m:r>
                  </m:oMath>
                </a14:m>
                <a:r>
                  <a:rPr lang="en-US" dirty="0"/>
                  <a:t>max gain, the expected error is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dirty="0"/>
              </a:p>
              <a:p>
                <a:endParaRPr lang="en-LB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86B35B0-901D-0C48-BBCF-36E9AEBAD8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952500" y="2603500"/>
                <a:ext cx="11099800" cy="6705600"/>
              </a:xfrm>
              <a:blipFill>
                <a:blip r:embed="rId2"/>
                <a:stretch>
                  <a:fillRect l="-571" t="-1512" r="-800"/>
                </a:stretch>
              </a:blipFill>
            </p:spPr>
            <p:txBody>
              <a:bodyPr/>
              <a:lstStyle/>
              <a:p>
                <a:r>
                  <a:rPr lang="en-L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FF8B23A3-D42E-9B46-8C76-E5199C609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9469" y="6079958"/>
            <a:ext cx="5445861" cy="1829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14471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8660D7-560C-024D-A0B9-914F8D7B0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E</a:t>
            </a:r>
            <a:r>
              <a:rPr lang="en-LB" sz="5400" dirty="0"/>
              <a:t>nsemble methods vs. bagging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60337C56-96F4-0940-8FEC-A12C5848BC50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>
                <a:normAutofit fontScale="77500" lnSpcReduction="20000"/>
              </a:bodyPr>
              <a:lstStyle/>
              <a:p>
                <a:r>
                  <a:rPr lang="en-US" dirty="0"/>
                  <a:t>Different ensemble methods construct the ensemble of models in different ways. </a:t>
                </a:r>
              </a:p>
              <a:p>
                <a:r>
                  <a:rPr lang="en-US" dirty="0"/>
                  <a:t>Bagging is a method that allows the same kind of model, training algorithm and objective function to be reused several times</a:t>
                </a:r>
              </a:p>
              <a:p>
                <a:r>
                  <a:rPr lang="en-US" dirty="0"/>
                  <a:t>Bagging involves constructing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different datasets. </a:t>
                </a:r>
              </a:p>
              <a:p>
                <a:pPr lvl="1"/>
                <a:r>
                  <a:rPr lang="en-US" dirty="0"/>
                  <a:t>Each dataset has the same number of examples as the original dataset, </a:t>
                </a:r>
              </a:p>
              <a:p>
                <a:pPr lvl="1"/>
                <a:r>
                  <a:rPr lang="en-US" dirty="0"/>
                  <a:t>but each dataset is constructed by sampling with replacement from the original dataset.</a:t>
                </a:r>
              </a:p>
              <a:p>
                <a:pPr lvl="2"/>
                <a:r>
                  <a:rPr lang="en-US" dirty="0"/>
                  <a:t>with high probability, each dataset is missing some of the examples from the original dataset and also contains several duplicate examples</a:t>
                </a:r>
              </a:p>
              <a:p>
                <a:pPr lvl="2"/>
                <a:r>
                  <a:rPr lang="en-US" dirty="0"/>
                  <a:t>on average around 2/3 of the examples from the original dataset are found in the resulting training set, if it has the same size as the original</a:t>
                </a:r>
              </a:p>
              <a:p>
                <a:pPr lvl="2"/>
                <a:endParaRPr lang="en-US" dirty="0"/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endParaRPr lang="en-LB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60337C56-96F4-0940-8FEC-A12C5848BC5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686" t="-2016" r="-1486" b="-403"/>
                </a:stretch>
              </a:blipFill>
            </p:spPr>
            <p:txBody>
              <a:bodyPr/>
              <a:lstStyle/>
              <a:p>
                <a:r>
                  <a:rPr lang="en-L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5613263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Bagging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Bagging</a:t>
            </a:r>
          </a:p>
        </p:txBody>
      </p:sp>
      <p:pic>
        <p:nvPicPr>
          <p:cNvPr id="16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4448" y="2420600"/>
            <a:ext cx="11099801" cy="5542481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4DE8213-0720-E14C-88EA-2D4E933F623E}"/>
              </a:ext>
            </a:extLst>
          </p:cNvPr>
          <p:cNvSpPr/>
          <p:nvPr/>
        </p:nvSpPr>
        <p:spPr>
          <a:xfrm>
            <a:off x="7026442" y="2524328"/>
            <a:ext cx="301591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400" dirty="0">
                <a:solidFill>
                  <a:schemeClr val="accent2"/>
                </a:solidFill>
                <a:latin typeface="Helvetica" pitchFamily="2" charset="0"/>
              </a:rPr>
              <a:t>the detector learns that a loop on top of the digit corresponds to an 8.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B41B11F-3908-2F40-B854-BB2769387D35}"/>
              </a:ext>
            </a:extLst>
          </p:cNvPr>
          <p:cNvCxnSpPr/>
          <p:nvPr/>
        </p:nvCxnSpPr>
        <p:spPr>
          <a:xfrm flipH="1">
            <a:off x="5213684" y="3309158"/>
            <a:ext cx="1780674" cy="1270442"/>
          </a:xfrm>
          <a:prstGeom prst="straightConnector1">
            <a:avLst/>
          </a:prstGeom>
          <a:noFill/>
          <a:ln w="25400" cap="flat">
            <a:solidFill>
              <a:schemeClr val="accent2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59060C2C-30F1-B743-BEE3-C8B712459C25}"/>
              </a:ext>
            </a:extLst>
          </p:cNvPr>
          <p:cNvSpPr/>
          <p:nvPr/>
        </p:nvSpPr>
        <p:spPr>
          <a:xfrm>
            <a:off x="6087979" y="8170962"/>
            <a:ext cx="32512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000" dirty="0">
                <a:solidFill>
                  <a:schemeClr val="accent1"/>
                </a:solidFill>
                <a:latin typeface="Helvetica" pitchFamily="2" charset="0"/>
              </a:rPr>
              <a:t>the detector learns</a:t>
            </a:r>
          </a:p>
          <a:p>
            <a:pPr algn="l"/>
            <a:r>
              <a:rPr lang="en-US" sz="2000" dirty="0">
                <a:solidFill>
                  <a:schemeClr val="accent1"/>
                </a:solidFill>
                <a:latin typeface="Helvetica" pitchFamily="2" charset="0"/>
              </a:rPr>
              <a:t>that a loop on the bottom of the digit corresponds to an 8.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0EB90A8-ACF4-7F4B-BB56-20C6EF34738D}"/>
              </a:ext>
            </a:extLst>
          </p:cNvPr>
          <p:cNvCxnSpPr>
            <a:cxnSpLocks/>
            <a:stCxn id="5" idx="1"/>
          </p:cNvCxnSpPr>
          <p:nvPr/>
        </p:nvCxnSpPr>
        <p:spPr>
          <a:xfrm flipH="1" flipV="1">
            <a:off x="5085347" y="7700211"/>
            <a:ext cx="1002632" cy="1132471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9F2B9FE-8F95-0249-AAC4-1BCFF7EC9EE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W</a:t>
                </a:r>
                <a:r>
                  <a:rPr lang="en-LB" dirty="0"/>
                  <a:t>hy </a:t>
                </a:r>
                <a14:m>
                  <m:oMath xmlns:m="http://schemas.openxmlformats.org/officeDocument/2006/math">
                    <m:r>
                      <a:rPr lang="en-LB" i="1" dirty="0" smtClean="0">
                        <a:latin typeface="Cambria Math" panose="02040503050406030204" pitchFamily="18" charset="0"/>
                      </a:rPr>
                      <m:t>2/3</m:t>
                    </m:r>
                  </m:oMath>
                </a14:m>
                <a:r>
                  <a:rPr lang="en-LB" dirty="0"/>
                  <a:t> ?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9F2B9FE-8F95-0249-AAC4-1BCFF7EC9EE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L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9E5DF047-0DB8-2E43-8ACA-2349EBF54EF2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b="0" i="1" dirty="0">
                    <a:latin typeface="Cambria Math" panose="02040503050406030204" pitchFamily="18" charset="0"/>
                  </a:rPr>
                  <a:t>N: number of items </a:t>
                </a:r>
              </a:p>
              <a:p>
                <a:r>
                  <a:rPr lang="en-US" i="1" dirty="0">
                    <a:latin typeface="Cambria Math" panose="02040503050406030204" pitchFamily="18" charset="0"/>
                  </a:rPr>
                  <a:t>K: number of unique items </a:t>
                </a:r>
              </a:p>
              <a:p>
                <a:r>
                  <a:rPr lang="en-US" b="0" i="1" dirty="0">
                    <a:latin typeface="Cambria Math" panose="02040503050406030204" pitchFamily="18" charset="0"/>
                  </a:rPr>
                  <a:t>A</a:t>
                </a:r>
                <a:r>
                  <a:rPr lang="en-US" i="1" dirty="0">
                    <a:latin typeface="Cambria Math" panose="02040503050406030204" pitchFamily="18" charset="0"/>
                  </a:rPr>
                  <a:t>: number of drawn items 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!</m:t>
                              </m:r>
                            </m:num>
                            <m:den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!</m:t>
                              </m:r>
                            </m:den>
                          </m:f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p>
                          </m:sSup>
                        </m:den>
                      </m:f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LB" dirty="0"/>
              </a:p>
              <a:p>
                <a:endParaRPr lang="en-US" i="1" dirty="0">
                  <a:latin typeface="Cambria Math" panose="02040503050406030204" pitchFamily="18" charset="0"/>
                </a:endParaRPr>
              </a:p>
              <a:p>
                <a:endParaRPr lang="en-US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LB" dirty="0"/>
                  <a:t> is a Stirling number of the second kind</a:t>
                </a:r>
              </a:p>
              <a:p>
                <a:endParaRPr lang="en-LB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9E5DF047-0DB8-2E43-8ACA-2349EBF54E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4"/>
                <a:stretch>
                  <a:fillRect l="-1029" t="-1210"/>
                </a:stretch>
              </a:blipFill>
            </p:spPr>
            <p:txBody>
              <a:bodyPr/>
              <a:lstStyle/>
              <a:p>
                <a:r>
                  <a:rPr lang="en-L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2E8E7F4-9D6B-6841-8884-48CA7A300F56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7571874" y="3376862"/>
            <a:ext cx="1892968" cy="1387643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E456D90-D928-8148-834F-8D5D335248DB}"/>
                  </a:ext>
                </a:extLst>
              </p:cNvPr>
              <p:cNvSpPr txBox="1"/>
              <p:nvPr/>
            </p:nvSpPr>
            <p:spPr>
              <a:xfrm>
                <a:off x="9464842" y="2956234"/>
                <a:ext cx="3015916" cy="84125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24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Helvetica"/>
                    <a:ea typeface="Helvetica"/>
                    <a:cs typeface="Helvetica"/>
                    <a:sym typeface="Helvetica"/>
                  </a:rPr>
                  <a:t>All permutations </a:t>
                </a:r>
                <a:r>
                  <a:rPr kumimoji="0" lang="en-LB" sz="24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Helvetica"/>
                    <a:ea typeface="Helvetica"/>
                    <a:cs typeface="Helvetica"/>
                    <a:sym typeface="Helvetica"/>
                  </a:rPr>
                  <a:t>of </a:t>
                </a:r>
                <a14:m>
                  <m:oMath xmlns:m="http://schemas.openxmlformats.org/officeDocument/2006/math">
                    <m:r>
                      <a:rPr kumimoji="0" lang="en-LB" sz="2400" b="0" i="1" u="none" strike="noStrike" cap="none" spc="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ea typeface="Helvetica"/>
                        <a:cs typeface="Helvetica"/>
                        <a:sym typeface="Helvetica"/>
                      </a:rPr>
                      <m:t>𝑘</m:t>
                    </m:r>
                  </m:oMath>
                </a14:m>
                <a:r>
                  <a:rPr kumimoji="0" lang="en-LB" sz="24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Helvetica"/>
                    <a:ea typeface="Helvetica"/>
                    <a:cs typeface="Helvetica"/>
                    <a:sym typeface="Helvetica"/>
                  </a:rPr>
                  <a:t>  among </a:t>
                </a:r>
                <a14:m>
                  <m:oMath xmlns:m="http://schemas.openxmlformats.org/officeDocument/2006/math">
                    <m:r>
                      <a:rPr kumimoji="0" lang="en-LB" sz="2400" b="0" i="1" u="none" strike="noStrike" cap="none" spc="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ea typeface="Helvetica"/>
                        <a:cs typeface="Helvetica"/>
                        <a:sym typeface="Helvetica"/>
                      </a:rPr>
                      <m:t>𝑁</m:t>
                    </m:r>
                  </m:oMath>
                </a14:m>
                <a:r>
                  <a:rPr kumimoji="0" lang="en-LB" sz="24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Helvetica"/>
                    <a:ea typeface="Helvetica"/>
                    <a:cs typeface="Helvetica"/>
                    <a:sym typeface="Helvetica"/>
                  </a:rPr>
                  <a:t> items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E456D90-D928-8148-834F-8D5D335248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4842" y="2956234"/>
                <a:ext cx="3015916" cy="841256"/>
              </a:xfrm>
              <a:prstGeom prst="rect">
                <a:avLst/>
              </a:prstGeom>
              <a:blipFill>
                <a:blip r:embed="rId5"/>
                <a:stretch>
                  <a:fillRect l="-2092" t="-4478" b="-1492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L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C0632E8-65EF-A74B-97B2-C8F2512BF670}"/>
              </a:ext>
            </a:extLst>
          </p:cNvPr>
          <p:cNvCxnSpPr>
            <a:cxnSpLocks/>
            <a:stCxn id="18" idx="1"/>
          </p:cNvCxnSpPr>
          <p:nvPr/>
        </p:nvCxnSpPr>
        <p:spPr>
          <a:xfrm flipH="1">
            <a:off x="8654217" y="4920876"/>
            <a:ext cx="1117264" cy="531719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1CDE996-E506-9640-9C3C-31D4CD62F478}"/>
              </a:ext>
            </a:extLst>
          </p:cNvPr>
          <p:cNvSpPr txBox="1"/>
          <p:nvPr/>
        </p:nvSpPr>
        <p:spPr>
          <a:xfrm>
            <a:off x="9731876" y="6846253"/>
            <a:ext cx="3015916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All possible ways to draw A items</a:t>
            </a:r>
            <a:endParaRPr kumimoji="0" lang="en-LB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E93B710-1EC2-4E41-943E-C6A9B7FEE7B8}"/>
              </a:ext>
            </a:extLst>
          </p:cNvPr>
          <p:cNvCxnSpPr>
            <a:cxnSpLocks/>
            <a:stCxn id="10" idx="1"/>
          </p:cNvCxnSpPr>
          <p:nvPr/>
        </p:nvCxnSpPr>
        <p:spPr>
          <a:xfrm flipH="1" flipV="1">
            <a:off x="7026442" y="6100371"/>
            <a:ext cx="2705434" cy="1166510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A7DD1D2-0E76-2940-9F2D-DB71DE090B62}"/>
                  </a:ext>
                </a:extLst>
              </p:cNvPr>
              <p:cNvSpPr txBox="1"/>
              <p:nvPr/>
            </p:nvSpPr>
            <p:spPr>
              <a:xfrm>
                <a:off x="9771481" y="4130916"/>
                <a:ext cx="3015916" cy="157992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l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24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Helvetica"/>
                    <a:ea typeface="Helvetica"/>
                    <a:cs typeface="Helvetica"/>
                    <a:sym typeface="Helvetica"/>
                  </a:rPr>
                  <a:t>All ways to distribute </a:t>
                </a:r>
                <a14:m>
                  <m:oMath xmlns:m="http://schemas.openxmlformats.org/officeDocument/2006/math">
                    <m:r>
                      <a:rPr kumimoji="0" lang="en-US" sz="24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ea typeface="Helvetica"/>
                        <a:cs typeface="Helvetica"/>
                        <a:sym typeface="Helvetica"/>
                      </a:rPr>
                      <m:t>𝐴</m:t>
                    </m:r>
                  </m:oMath>
                </a14:m>
                <a:r>
                  <a:rPr kumimoji="0" lang="en-US" sz="2400" b="0" i="1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Helvetica"/>
                    <a:ea typeface="Helvetica"/>
                    <a:cs typeface="Helvetica"/>
                    <a:sym typeface="Helvetica"/>
                  </a:rPr>
                  <a:t> </a:t>
                </a:r>
                <a:r>
                  <a:rPr kumimoji="0" lang="en-US" sz="2400" b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Helvetica"/>
                    <a:ea typeface="Helvetica"/>
                    <a:cs typeface="Helvetica"/>
                    <a:sym typeface="Helvetica"/>
                  </a:rPr>
                  <a:t>items among k</a:t>
                </a:r>
                <a:r>
                  <a:rPr kumimoji="0" lang="en-US" sz="2400" b="0" u="none" strike="noStrike" cap="none" spc="0" normalizeH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Helvetica"/>
                    <a:ea typeface="Helvetica"/>
                    <a:cs typeface="Helvetica"/>
                    <a:sym typeface="Helvetica"/>
                  </a:rPr>
                  <a:t> subsets such as no subset is left empty</a:t>
                </a:r>
                <a:endParaRPr kumimoji="0" lang="en-LB" sz="2400" b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A7DD1D2-0E76-2940-9F2D-DB71DE090B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71481" y="4130916"/>
                <a:ext cx="3015916" cy="1579920"/>
              </a:xfrm>
              <a:prstGeom prst="rect">
                <a:avLst/>
              </a:prstGeom>
              <a:blipFill>
                <a:blip r:embed="rId6"/>
                <a:stretch>
                  <a:fillRect l="-4184" t="-1587" r="-2510" b="-7937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L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501208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049FA-467A-6142-9130-ECC166908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E</a:t>
            </a:r>
            <a:r>
              <a:rPr lang="en-LB" sz="4800" dirty="0"/>
              <a:t>xpected number of duplicates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CC5BA192-64A8-5E49-81D6-9C9561B61A74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The indicator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corresponds to original item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, taking the value of one if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is present and zero if not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=1−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p>
                    </m:sSup>
                  </m:oMath>
                </a14:m>
                <a:endParaRPr lang="en-LB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]=1−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p>
                    </m:sSup>
                  </m:oMath>
                </a14:m>
                <a:endParaRPr lang="en-LB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∑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𝑁𝐸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1−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p>
                        </m:sSup>
                      </m:e>
                    </m:d>
                  </m:oMath>
                </a14:m>
                <a:endParaRPr lang="en-US" b="0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1−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e>
                    </m:d>
                  </m:oMath>
                </a14:m>
                <a:endParaRPr lang="en-US" b="0" dirty="0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0.632 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LB" i="1" dirty="0"/>
              </a:p>
              <a:p>
                <a:endParaRPr lang="en-LB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CC5BA192-64A8-5E49-81D6-9C9561B61A7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1029" t="-2218" r="-343" b="-2218"/>
                </a:stretch>
              </a:blipFill>
            </p:spPr>
            <p:txBody>
              <a:bodyPr/>
              <a:lstStyle/>
              <a:p>
                <a:r>
                  <a:rPr lang="en-L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7385881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1769F4-2DDB-CA41-AA53-710E35244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LB" dirty="0"/>
              <a:t>Parameter norm penalties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025C47A5-2EA6-4B4F-B59E-BF2960D1CC8F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952500" y="3927422"/>
                <a:ext cx="11099800" cy="4962577"/>
              </a:xfrm>
            </p:spPr>
            <p:txBody>
              <a:bodyPr>
                <a:normAutofit fontScale="92500" lnSpcReduction="10000"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b="0" i="1" dirty="0">
                    <a:latin typeface="Cambria Math" panose="02040503050406030204" pitchFamily="18" charset="0"/>
                  </a:rPr>
                  <a:t>: </a:t>
                </a:r>
                <a:r>
                  <a:rPr lang="en-US" dirty="0">
                    <a:latin typeface="Cambria Math" panose="02040503050406030204" pitchFamily="18" charset="0"/>
                  </a:rPr>
                  <a:t>all learnable parameters (weights and biases) 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b="0" i="1" dirty="0">
                    <a:latin typeface="Cambria Math" panose="02040503050406030204" pitchFamily="18" charset="0"/>
                  </a:rPr>
                  <a:t>: </a:t>
                </a:r>
                <a:r>
                  <a:rPr lang="en-US" b="0" dirty="0">
                    <a:latin typeface="Cambria Math" panose="02040503050406030204" pitchFamily="18" charset="0"/>
                  </a:rPr>
                  <a:t>parameters affected by a norm penalty </a:t>
                </a:r>
              </a:p>
              <a:p>
                <a:pPr lvl="1"/>
                <a:r>
                  <a:rPr lang="en-US" b="0" dirty="0">
                    <a:latin typeface="Cambria Math" panose="02040503050406030204" pitchFamily="18" charset="0"/>
                  </a:rPr>
                  <a:t>we take weights and exclude biases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0,∞</m:t>
                        </m:r>
                      </m:e>
                    </m:d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LB" dirty="0"/>
                  <a:t>, no regularization 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LB" dirty="0"/>
                  <a:t>: norm function</a:t>
                </a:r>
              </a:p>
              <a:p>
                <a:pPr lvl="1"/>
                <a:r>
                  <a:rPr lang="en-LB" dirty="0"/>
                  <a:t>L1 </a:t>
                </a:r>
              </a:p>
              <a:p>
                <a:pPr lvl="1"/>
                <a:r>
                  <a:rPr lang="en-LB" dirty="0"/>
                  <a:t>L2</a:t>
                </a:r>
              </a:p>
              <a:p>
                <a:endParaRPr lang="en-LB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025C47A5-2EA6-4B4F-B59E-BF2960D1CC8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952500" y="3927422"/>
                <a:ext cx="11099800" cy="4962577"/>
              </a:xfrm>
              <a:blipFill>
                <a:blip r:embed="rId2"/>
                <a:stretch>
                  <a:fillRect l="-914" t="-2296" b="-1531"/>
                </a:stretch>
              </a:blipFill>
            </p:spPr>
            <p:txBody>
              <a:bodyPr/>
              <a:lstStyle/>
              <a:p>
                <a:r>
                  <a:rPr lang="en-L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DA1C93A-3856-A64E-97CA-9439CE7E3F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9398" y="2603500"/>
            <a:ext cx="6086003" cy="869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09635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E67D68-B104-844A-9993-0B8395FBE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</a:t>
            </a:r>
            <a:r>
              <a:rPr lang="en-LB" dirty="0"/>
              <a:t>ore about bagging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C31A9D-F980-FE43-923B-A889722A42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Neural networks reach a wide enough variety of solution points that they can often benefit from model averaging</a:t>
            </a:r>
          </a:p>
          <a:p>
            <a:r>
              <a:rPr lang="en-US" dirty="0"/>
              <a:t>Model averaging is an extremely powerful and reliable method for reducing generalization error.</a:t>
            </a:r>
          </a:p>
          <a:p>
            <a:pPr lvl="1"/>
            <a:r>
              <a:rPr lang="en-US" dirty="0"/>
              <a:t>Its use is usually discouraged when benchmarking algorithms for scientific papers</a:t>
            </a:r>
          </a:p>
          <a:p>
            <a:r>
              <a:rPr lang="en-US" dirty="0"/>
              <a:t>Machine learning contests are usually won by methods using model averaging over dozens of models.</a:t>
            </a:r>
          </a:p>
          <a:p>
            <a:endParaRPr lang="en-US" dirty="0"/>
          </a:p>
          <a:p>
            <a:endParaRPr lang="en-LB" dirty="0"/>
          </a:p>
        </p:txBody>
      </p:sp>
    </p:spTree>
    <p:extLst>
      <p:ext uri="{BB962C8B-B14F-4D97-AF65-F5344CB8AC3E}">
        <p14:creationId xmlns:p14="http://schemas.microsoft.com/office/powerpoint/2010/main" val="360082895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955A5-9E42-E54A-9209-0E4871746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LB" dirty="0"/>
              <a:t>Dropout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EDECB6-B184-3D40-8480-EBDC0DBAD7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Dropout provides an inexpensive approximation to training and evaluating a bagged ensemble of exponentially many neural networks.</a:t>
            </a:r>
          </a:p>
          <a:p>
            <a:pPr lvl="1"/>
            <a:r>
              <a:rPr lang="en-US" dirty="0"/>
              <a:t>removing non-output units from an underlying base network</a:t>
            </a:r>
          </a:p>
          <a:p>
            <a:pPr lvl="2"/>
            <a:r>
              <a:rPr lang="en-US" dirty="0"/>
              <a:t>by multiplying its output value by zero</a:t>
            </a:r>
          </a:p>
          <a:p>
            <a:r>
              <a:rPr lang="en-US" dirty="0"/>
              <a:t>Each time we load an example into a minibatch, we randomly sample a different binary mask to apply to all of the input and hidden units in the network.</a:t>
            </a:r>
          </a:p>
          <a:p>
            <a:pPr lvl="1"/>
            <a:r>
              <a:rPr lang="en-US" dirty="0"/>
              <a:t>The probability of sampling a mask value of one (causing a unit to be included) is a hyperparameter fixed before training begins.</a:t>
            </a:r>
          </a:p>
          <a:p>
            <a:pPr lvl="2"/>
            <a:r>
              <a:rPr lang="en-US" dirty="0"/>
              <a:t>Typically, an input unit is included with probability 0.8 and a hidden unit is included with probability 0.5</a:t>
            </a:r>
          </a:p>
          <a:p>
            <a:pPr lvl="2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LB" dirty="0"/>
          </a:p>
        </p:txBody>
      </p:sp>
    </p:spTree>
    <p:extLst>
      <p:ext uri="{BB962C8B-B14F-4D97-AF65-F5344CB8AC3E}">
        <p14:creationId xmlns:p14="http://schemas.microsoft.com/office/powerpoint/2010/main" val="343336779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Dropout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Dropout</a:t>
            </a:r>
          </a:p>
        </p:txBody>
      </p:sp>
      <p:pic>
        <p:nvPicPr>
          <p:cNvPr id="17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9814" y="2173438"/>
            <a:ext cx="7652997" cy="7541281"/>
          </a:xfrm>
          <a:prstGeom prst="rect">
            <a:avLst/>
          </a:prstGeom>
          <a:ln w="12700">
            <a:miter lim="400000"/>
          </a:ln>
        </p:spPr>
      </p:pic>
      <p:sp>
        <p:nvSpPr>
          <p:cNvPr id="172" name="Figure 7.6"/>
          <p:cNvSpPr txBox="1"/>
          <p:nvPr/>
        </p:nvSpPr>
        <p:spPr>
          <a:xfrm>
            <a:off x="3304327" y="2463665"/>
            <a:ext cx="2172817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Figure 7.6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EE2E38E-5096-C647-9B25-220BDB3AEDB2}"/>
              </a:ext>
            </a:extLst>
          </p:cNvPr>
          <p:cNvSpPr/>
          <p:nvPr/>
        </p:nvSpPr>
        <p:spPr>
          <a:xfrm>
            <a:off x="294303" y="7493011"/>
            <a:ext cx="6020047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800" dirty="0">
                <a:latin typeface="Helvetica" pitchFamily="2" charset="0"/>
              </a:rPr>
              <a:t>In networks with wider layers, the probability of dropping all possible paths from inputs to outputs becomes smaller.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2AEBB-E469-D241-98AE-F8BD47819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</a:t>
            </a:r>
            <a:r>
              <a:rPr lang="en-LB" dirty="0"/>
              <a:t>ropout vs. bagging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5CD8020F-8C03-EF40-A2BB-F0BA90BAB272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>
                <a:normAutofit fontScale="77500" lnSpcReduction="20000"/>
              </a:bodyPr>
              <a:lstStyle/>
              <a:p>
                <a:r>
                  <a:rPr lang="en-US" dirty="0"/>
                  <a:t>More formally, suppose that a mask vector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𝝁</m:t>
                    </m:r>
                  </m:oMath>
                </a14:m>
                <a:r>
                  <a:rPr lang="el-GR" dirty="0"/>
                  <a:t> </a:t>
                </a:r>
                <a:r>
                  <a:rPr lang="en-US" dirty="0"/>
                  <a:t>specifies which units to include,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𝐽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𝜽</m:t>
                    </m:r>
                    <m:r>
                      <a:rPr lang="el-GR" i="1" dirty="0" err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𝝁</m:t>
                    </m:r>
                    <m:r>
                      <a:rPr lang="el-GR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l-GR" dirty="0"/>
                  <a:t> </a:t>
                </a:r>
                <a:r>
                  <a:rPr lang="en-US" dirty="0"/>
                  <a:t>defines the cost of the model defined by parameters </a:t>
                </a:r>
                <a14:m>
                  <m:oMath xmlns:m="http://schemas.openxmlformats.org/officeDocument/2006/math">
                    <m:r>
                      <a:rPr lang="en-US" b="1" i="1" dirty="0">
                        <a:latin typeface="Cambria Math" panose="02040503050406030204" pitchFamily="18" charset="0"/>
                      </a:rPr>
                      <m:t>𝜽</m:t>
                    </m:r>
                  </m:oMath>
                </a14:m>
                <a:r>
                  <a:rPr lang="el-GR" dirty="0"/>
                  <a:t> </a:t>
                </a:r>
                <a:r>
                  <a:rPr lang="en-US" dirty="0"/>
                  <a:t>and mask </a:t>
                </a:r>
                <a14:m>
                  <m:oMath xmlns:m="http://schemas.openxmlformats.org/officeDocument/2006/math">
                    <m:r>
                      <a:rPr lang="en-US" b="1" i="1" dirty="0">
                        <a:latin typeface="Cambria Math" panose="02040503050406030204" pitchFamily="18" charset="0"/>
                      </a:rPr>
                      <m:t>𝝁</m:t>
                    </m:r>
                  </m:oMath>
                </a14:m>
                <a:r>
                  <a:rPr lang="el-GR" dirty="0"/>
                  <a:t>.</a:t>
                </a:r>
              </a:p>
              <a:p>
                <a:pPr lvl="1"/>
                <a:r>
                  <a:rPr lang="en-US" dirty="0"/>
                  <a:t>Then dropout training consists in minimizing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𝝁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𝜽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𝝁</m:t>
                        </m:r>
                      </m:e>
                    </m:d>
                  </m:oMath>
                </a14:m>
                <a:r>
                  <a:rPr lang="el-GR" dirty="0"/>
                  <a:t>.</a:t>
                </a:r>
                <a:endParaRPr lang="en-US" dirty="0"/>
              </a:p>
              <a:p>
                <a:pPr lvl="1"/>
                <a:r>
                  <a:rPr lang="en-US" dirty="0"/>
                  <a:t>The expectation contains exponentially many terms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dirty="0"/>
                  <a:t>)</a:t>
                </a:r>
              </a:p>
              <a:p>
                <a:r>
                  <a:rPr lang="en-US" dirty="0"/>
                  <a:t>Dropout training is not quite the same as bagging training. </a:t>
                </a:r>
              </a:p>
              <a:p>
                <a:pPr lvl="1"/>
                <a:r>
                  <a:rPr lang="en-US" dirty="0">
                    <a:solidFill>
                      <a:schemeClr val="accent1"/>
                    </a:solidFill>
                  </a:rPr>
                  <a:t>In the case of bagging, the models are all independent. </a:t>
                </a:r>
              </a:p>
              <a:p>
                <a:pPr lvl="1"/>
                <a:r>
                  <a:rPr lang="en-US" dirty="0">
                    <a:solidFill>
                      <a:schemeClr val="accent2"/>
                    </a:solidFill>
                  </a:rPr>
                  <a:t>In the case of dropout, the models share parameters</a:t>
                </a:r>
              </a:p>
              <a:p>
                <a:pPr lvl="1"/>
                <a:r>
                  <a:rPr lang="en-US" dirty="0">
                    <a:solidFill>
                      <a:schemeClr val="accent1"/>
                    </a:solidFill>
                  </a:rPr>
                  <a:t>In bagging, each model is trained to convergence on its respective training set</a:t>
                </a:r>
              </a:p>
              <a:p>
                <a:pPr lvl="1"/>
                <a:r>
                  <a:rPr lang="en-US" dirty="0">
                    <a:solidFill>
                      <a:schemeClr val="accent2"/>
                    </a:solidFill>
                  </a:rPr>
                  <a:t>In dropout, a tiny fraction of the possible sub-networks are each trained for a single step</a:t>
                </a:r>
              </a:p>
              <a:p>
                <a:pPr lvl="1"/>
                <a:r>
                  <a:rPr lang="en-US" dirty="0">
                    <a:solidFill>
                      <a:schemeClr val="accent4"/>
                    </a:solidFill>
                  </a:rPr>
                  <a:t>In both, the training set encountered by each sub-network is a subset of the original training set sampled with replacement</a:t>
                </a:r>
              </a:p>
              <a:p>
                <a:pPr lvl="1"/>
                <a:endParaRPr lang="en-US" dirty="0">
                  <a:solidFill>
                    <a:schemeClr val="accent2"/>
                  </a:solidFill>
                </a:endParaRP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endParaRPr lang="en-LB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5CD8020F-8C03-EF40-A2BB-F0BA90BAB27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686" t="-2016" r="-1486" b="-403"/>
                </a:stretch>
              </a:blipFill>
            </p:spPr>
            <p:txBody>
              <a:bodyPr/>
              <a:lstStyle/>
              <a:p>
                <a:r>
                  <a:rPr lang="en-L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4408695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C8DEE-A368-9843-8165-77837ABBC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C</a:t>
            </a:r>
            <a:r>
              <a:rPr lang="en-LB" sz="5400" dirty="0"/>
              <a:t>omputational graph of dropout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D8284E-7997-104E-B328-685775E287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2707" y="2984395"/>
            <a:ext cx="5699593" cy="551824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7A43E12C-6DF7-8E4E-9DD4-D3B42BCC902A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952500" y="7285220"/>
                <a:ext cx="5699593" cy="2293494"/>
              </a:xfrm>
            </p:spPr>
            <p:txBody>
              <a:bodyPr>
                <a:normAutofit fontScale="70000" lnSpcReduction="20000"/>
              </a:bodyPr>
              <a:lstStyle/>
              <a:p>
                <a:r>
                  <a:rPr lang="en-US" dirty="0"/>
                  <a:t>The entries of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𝝁</m:t>
                    </m:r>
                  </m:oMath>
                </a14:m>
                <a:r>
                  <a:rPr lang="el-GR" dirty="0"/>
                  <a:t> </a:t>
                </a:r>
                <a:r>
                  <a:rPr lang="en-US" dirty="0"/>
                  <a:t>are binary and are sampled independently from each other, </a:t>
                </a:r>
              </a:p>
              <a:p>
                <a:pPr lvl="1"/>
                <a:r>
                  <a:rPr lang="en-US" dirty="0"/>
                  <a:t>And is not a function of the current value of the model parameters or the input example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7A43E12C-6DF7-8E4E-9DD4-D3B42BCC902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952500" y="7285220"/>
                <a:ext cx="5699593" cy="2293494"/>
              </a:xfrm>
              <a:blipFill>
                <a:blip r:embed="rId3"/>
                <a:stretch>
                  <a:fillRect l="-1111" t="-4972"/>
                </a:stretch>
              </a:blipFill>
            </p:spPr>
            <p:txBody>
              <a:bodyPr/>
              <a:lstStyle/>
              <a:p>
                <a:r>
                  <a:rPr lang="en-L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889475FE-C6DC-D448-B566-5976CD8685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7308" y="3401017"/>
            <a:ext cx="3504159" cy="3593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0093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87431-DF3C-6841-9428-D855CC1AC1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LB" dirty="0"/>
              <a:t>Inference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E45908AC-38B5-FE44-931F-D0E8BD4F17D7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>
                <a:normAutofit fontScale="77500" lnSpcReduction="20000"/>
              </a:bodyPr>
              <a:lstStyle/>
              <a:p>
                <a:r>
                  <a:rPr lang="en-US" dirty="0"/>
                  <a:t>To make a prediction, a bagged ensemble must accumulate votes from all of its members. </a:t>
                </a:r>
              </a:p>
              <a:p>
                <a:pPr lvl="1"/>
                <a:r>
                  <a:rPr lang="en-US" dirty="0"/>
                  <a:t>We refer to this process as inference</a:t>
                </a:r>
              </a:p>
              <a:p>
                <a:r>
                  <a:rPr lang="en-US" dirty="0"/>
                  <a:t>In bagging, the prediction of the ensemble is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k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p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</m:e>
                    </m:nary>
                  </m:oMath>
                </a14:m>
                <a:endParaRPr lang="en-US" dirty="0"/>
              </a:p>
              <a:p>
                <a:r>
                  <a:rPr lang="en-US" dirty="0"/>
                  <a:t>In dropout, the arithmetic mean is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𝝁</m:t>
                        </m:r>
                      </m:sub>
                      <m:sup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𝝁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𝝁</m:t>
                            </m:r>
                          </m:e>
                        </m:d>
                      </m:e>
                    </m:nary>
                  </m:oMath>
                </a14:m>
                <a:endParaRPr lang="en-US" dirty="0"/>
              </a:p>
              <a:p>
                <a:r>
                  <a:rPr lang="en-US" dirty="0"/>
                  <a:t>The geometric mean is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  <m:sub>
                          <m:r>
                            <m:rPr>
                              <m:nor/>
                            </m:rPr>
                            <a:rPr lang="en-US" dirty="0">
                              <a:latin typeface="Cambria Math" panose="02040503050406030204" pitchFamily="18" charset="0"/>
                            </a:rPr>
                            <m:t>ensemble</m:t>
                          </m:r>
                        </m:sub>
                      </m:sSub>
                      <m:r>
                        <a:rPr lang="en-US" i="1" dirty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e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ctrlPr>
                            <a:rPr lang="en-US" b="1" i="1" dirty="0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>
                          <m:sSup>
                            <m:sSupPr>
                              <m:ctrlP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7"/>
                                </m:r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deg>
                        <m:e>
                          <m:nary>
                            <m:naryPr>
                              <m:chr m:val="∏"/>
                              <m:supHide m:val="on"/>
                              <m:ctrlPr>
                                <a:rPr lang="en-US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b="1" i="1" dirty="0" smtClean="0">
                                  <a:latin typeface="Cambria Math" panose="02040503050406030204" pitchFamily="18" charset="0"/>
                                </a:rPr>
                                <m:t>𝝁</m:t>
                              </m:r>
                            </m:sub>
                            <m:sup/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b="1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e>
                                  <m:r>
                                    <a:rPr lang="en-US" b="1" i="1" dirty="0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  <m:r>
                                    <a:rPr lang="en-US" b="1" i="1" dirty="0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1" i="1" dirty="0" smtClean="0">
                                      <a:latin typeface="Cambria Math" panose="02040503050406030204" pitchFamily="18" charset="0"/>
                                    </a:rPr>
                                    <m:t>𝝁</m:t>
                                  </m:r>
                                </m:e>
                              </m:d>
                            </m:e>
                          </m:nary>
                        </m:e>
                      </m:rad>
                    </m:oMath>
                  </m:oMathPara>
                </a14:m>
                <a:endParaRPr lang="en-US" b="1" dirty="0"/>
              </a:p>
              <a:p>
                <a:r>
                  <a:rPr lang="en-US" dirty="0"/>
                  <a:t>To guarantee that the result is a probability distribution,</a:t>
                </a:r>
              </a:p>
              <a:p>
                <a:pPr lvl="1"/>
                <a:r>
                  <a:rPr lang="en-US" dirty="0"/>
                  <a:t>we impose that none of the sub-models assigns probability 0 to any event, </a:t>
                </a:r>
              </a:p>
              <a:p>
                <a:pPr lvl="1"/>
                <a:r>
                  <a:rPr lang="en-US" dirty="0"/>
                  <a:t>and we renormalize the resulting distribution.</a:t>
                </a:r>
              </a:p>
              <a:p>
                <a:pPr marL="0" indent="0">
                  <a:buNone/>
                </a:pPr>
                <a:endParaRPr lang="en-US" b="1" dirty="0"/>
              </a:p>
              <a:p>
                <a:pPr lvl="1"/>
                <a:endParaRPr lang="en-US" dirty="0"/>
              </a:p>
              <a:p>
                <a:endParaRPr lang="en-LB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E45908AC-38B5-FE44-931F-D0E8BD4F17D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686" t="-2016" r="-914"/>
                </a:stretch>
              </a:blipFill>
            </p:spPr>
            <p:txBody>
              <a:bodyPr/>
              <a:lstStyle/>
              <a:p>
                <a:r>
                  <a:rPr lang="en-L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3595149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495EB-1767-F74E-9EAA-7818E0057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W</a:t>
            </a:r>
            <a:r>
              <a:rPr lang="en-LB" sz="5400" dirty="0"/>
              <a:t>eight scaling inference rule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FBFAB2B1-6974-0F44-8941-455A8C882972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>
                <a:normAutofit fontScale="55000" lnSpcReduction="20000"/>
              </a:bodyPr>
              <a:lstStyle/>
              <a:p>
                <a:r>
                  <a:rPr lang="en-US" dirty="0"/>
                  <a:t>Evaluate with the trained model with all units, </a:t>
                </a:r>
              </a:p>
              <a:p>
                <a:pPr lvl="1"/>
                <a:r>
                  <a:rPr lang="en-US" dirty="0"/>
                  <a:t>But with the weights going out of unit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multiplied by the probability of including unit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(e.g.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½</m:t>
                    </m:r>
                  </m:oMath>
                </a14:m>
                <a:r>
                  <a:rPr lang="en-US" dirty="0"/>
                  <a:t>) </a:t>
                </a:r>
              </a:p>
              <a:p>
                <a:pPr lvl="1"/>
                <a:r>
                  <a:rPr lang="en-US" dirty="0"/>
                  <a:t>This corresponds to predict the geometric mean of the ensemble! </a:t>
                </a:r>
              </a:p>
              <a:p>
                <a:r>
                  <a:rPr lang="en-US" dirty="0"/>
                  <a:t>Consider a </a:t>
                </a:r>
                <a:r>
                  <a:rPr lang="en-US" dirty="0" err="1"/>
                  <a:t>softmax</a:t>
                </a:r>
                <a:r>
                  <a:rPr lang="en-US" dirty="0"/>
                  <a:t> regression classifier with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input variables represented by the vector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m:rPr>
                          <m:nor/>
                        </m:rPr>
                        <a:rPr lang="en-US" i="0" smtClean="0">
                          <a:latin typeface="Cambria Math" panose="02040503050406030204" pitchFamily="18" charset="0"/>
                        </a:rPr>
                        <m:t>softmax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𝑾</m:t>
                                  </m:r>
                                </m:e>
                                <m:sup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𝑻</m:t>
                                  </m:r>
                                </m:sup>
                              </m:sSup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</m:d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  <a:p>
                <a:r>
                  <a:rPr lang="en-US" dirty="0"/>
                  <a:t>To index into the family of </a:t>
                </a:r>
                <a:r>
                  <a:rPr lang="en-US" dirty="0" err="1"/>
                  <a:t>submodels</a:t>
                </a:r>
                <a:r>
                  <a:rPr lang="en-US" dirty="0"/>
                  <a:t>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>
                          <a:latin typeface="Cambria Math" panose="02040503050406030204" pitchFamily="18" charset="0"/>
                        </a:rPr>
                        <m:t>softmax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𝑾</m:t>
                                  </m:r>
                                </m:e>
                                <m:sup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𝑻</m:t>
                                  </m:r>
                                </m:sup>
                              </m:sSup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⊙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)+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</m:d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  <m:sub>
                          <m:r>
                            <m:rPr>
                              <m:nor/>
                            </m:rPr>
                            <a:rPr lang="en-US" dirty="0">
                              <a:latin typeface="Cambria Math" panose="02040503050406030204" pitchFamily="18" charset="0"/>
                            </a:rPr>
                            <m:t>ensemble</m:t>
                          </m:r>
                        </m:sub>
                      </m:sSub>
                      <m:r>
                        <a:rPr lang="en-US" i="1" dirty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  <m:e>
                          <m:r>
                            <a:rPr lang="en-US" b="1" i="1" dirty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b="1" i="1" dirty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ctrlPr>
                            <a:rPr lang="en-US" b="1" i="1" dirty="0">
                              <a:latin typeface="Cambria Math" panose="02040503050406030204" pitchFamily="18" charset="0"/>
                            </a:rPr>
                          </m:ctrlPr>
                        </m:radPr>
                        <m:deg>
                          <m:sSup>
                            <m:sSup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7"/>
                                </m:rPr>
                                <a:rPr lang="en-US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deg>
                        <m:e>
                          <m:nary>
                            <m:naryPr>
                              <m:chr m:val="∏"/>
                              <m:supHide m:val="on"/>
                              <m:ctrlPr>
                                <a:rPr lang="en-US" b="1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b="1" i="1" dirty="0" smtClean="0"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US" b="1" i="1" dirty="0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p>
                                <m:sSupPr>
                                  <m:ctrlPr>
                                    <a:rPr lang="en-US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en-US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0,1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</m:sub>
                            <m:sup/>
                            <m:e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softmax</m:t>
                              </m:r>
                              <m:sSub>
                                <m:sSub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𝑾</m:t>
                                          </m:r>
                                        </m:e>
                                        <m:sup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𝑻</m:t>
                                          </m:r>
                                        </m:sup>
                                      </m:sSup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𝒗</m:t>
                                      </m:r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⊙</m:t>
                                      </m:r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𝒅</m:t>
                                      </m:r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)+</m:t>
                                      </m:r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𝒃</m:t>
                                      </m:r>
                                    </m:e>
                                  </m:d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e>
                      </m:rad>
                    </m:oMath>
                  </m:oMathPara>
                </a14:m>
                <a:endParaRPr lang="en-US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  <m:sub>
                          <m:r>
                            <m:rPr>
                              <m:nor/>
                            </m:rPr>
                            <a:rPr lang="en-US" dirty="0">
                              <a:latin typeface="Cambria Math" panose="02040503050406030204" pitchFamily="18" charset="0"/>
                            </a:rPr>
                            <m:t>ensemble</m:t>
                          </m:r>
                        </m:sub>
                      </m:sSub>
                      <m:r>
                        <a:rPr lang="en-US" i="1" dirty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  <m:e>
                          <m:r>
                            <a:rPr lang="en-US" b="1" i="1" dirty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∝</m:t>
                      </m:r>
                      <m:func>
                        <m:func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p>
                                  </m:sSup>
                                </m:den>
                              </m:f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b="1" i="1" dirty="0">
                                      <a:latin typeface="Cambria Math" panose="02040503050406030204" pitchFamily="18" charset="0"/>
                                    </a:rPr>
                                    <m:t>𝒅</m:t>
                                  </m:r>
                                  <m:r>
                                    <a:rPr lang="en-US" b="1" i="1" dirty="0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sSup>
                                    <m:sSup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{"/>
                                          <m:endChr m:val="}"/>
                                          <m:ctrlP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0,1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p>
                                  </m:sSup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d>
                                        <m:dPr>
                                          <m:ctrlPr>
                                            <a:rPr lang="en-US" b="0" i="1" dirty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p>
                                            <m:sSupPr>
                                              <m:ctrlP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𝑾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𝑻</m:t>
                                              </m:r>
                                            </m:sup>
                                          </m:sSup>
                                          <m:d>
                                            <m:dPr>
                                              <m:ctrlP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𝒗</m:t>
                                              </m:r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⊙</m:t>
                                              </m:r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𝒅</m:t>
                                              </m:r>
                                            </m:e>
                                          </m:d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𝒃</m:t>
                                          </m:r>
                                        </m:e>
                                      </m:d>
                                    </m:e>
                                    <m:sub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</m:d>
                        </m:e>
                      </m:func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dirty="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p>
                                  </m:sSup>
                                </m:den>
                              </m:f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  <m:sup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p>
                                      </m:sSup>
                                      <m:r>
                                        <a:rPr lang="en-US" b="1" i="1" dirty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sSup>
                                        <m:sSupPr>
                                          <m:ctrlP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𝑾</m:t>
                                          </m:r>
                                        </m:e>
                                        <m:sup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𝑻</m:t>
                                          </m:r>
                                        </m:sup>
                                      </m:sSup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𝒗</m:t>
                                      </m:r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sSup>
                                        <m:sSupPr>
                                          <m:ctrlPr>
                                            <a:rPr lang="en-US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p>
                                      </m:sSup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𝒃</m:t>
                                      </m:r>
                                    </m:e>
                                  </m:d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func>
                            <m:func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dirty="0" smtClean="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b="0" i="1" dirty="0" smtClean="0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dirty="0" smtClean="0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b="0" i="1" dirty="0" smtClean="0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sSup>
                                    <m:sSupPr>
                                      <m:ctrlPr>
                                        <a:rPr lang="en-US" b="1" i="1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1" i="1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𝑾</m:t>
                                      </m:r>
                                    </m:e>
                                    <m:sup>
                                      <m:r>
                                        <a:rPr lang="en-US" b="1" i="1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𝑻</m:t>
                                      </m:r>
                                    </m:sup>
                                  </m:sSup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𝒗</m:t>
                                  </m:r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𝒃</m:t>
                                  </m:r>
                                </m:e>
                              </m:d>
                            </m:e>
                          </m:func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LB" dirty="0"/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FBFAB2B1-6974-0F44-8941-455A8C88297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3"/>
                <a:stretch>
                  <a:fillRect l="-494" t="-1358" r="-6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55193982"/>
      </p:ext>
    </p:extLst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4709FA-7A61-A44D-BD91-0FAF84789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</a:t>
            </a:r>
            <a:r>
              <a:rPr lang="en-LB" dirty="0"/>
              <a:t>nother perspective of dropout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F5E95A47-2B81-F84D-A2CD-DA28AFB09E94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>
                <a:normAutofit fontScale="77500" lnSpcReduction="20000"/>
              </a:bodyPr>
              <a:lstStyle/>
              <a:p>
                <a:r>
                  <a:rPr lang="en-US" dirty="0">
                    <a:solidFill>
                      <a:schemeClr val="accent1"/>
                    </a:solidFill>
                  </a:rPr>
                  <a:t>(1) D</a:t>
                </a:r>
                <a:r>
                  <a:rPr lang="en-LB" dirty="0">
                    <a:solidFill>
                      <a:schemeClr val="accent1"/>
                    </a:solidFill>
                  </a:rPr>
                  <a:t>roput is bagging with parameter sharing </a:t>
                </a:r>
              </a:p>
              <a:p>
                <a:r>
                  <a:rPr lang="en-LB" dirty="0">
                    <a:solidFill>
                      <a:schemeClr val="accent2"/>
                    </a:solidFill>
                  </a:rPr>
                  <a:t>(2) Information erasing:</a:t>
                </a:r>
                <a:r>
                  <a:rPr lang="en-LB" dirty="0"/>
                  <a:t> </a:t>
                </a:r>
                <a:r>
                  <a:rPr lang="en-US" dirty="0"/>
                  <a:t>Each hidden unit must be able to perform well regardless of which other hidden units are in the model</a:t>
                </a:r>
              </a:p>
              <a:p>
                <a:pPr lvl="1"/>
                <a:r>
                  <a:rPr lang="en-US" dirty="0"/>
                  <a:t>Dropout thus regularizes each hidden unit to be not merely a good feature but a feature that is good in many contexts.</a:t>
                </a:r>
              </a:p>
              <a:p>
                <a:pPr lvl="1"/>
                <a:r>
                  <a:rPr lang="en-US" dirty="0"/>
                  <a:t>For example, if the model learns a hidden unit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that detects a face by finding the nose,</a:t>
                </a:r>
              </a:p>
              <a:p>
                <a:pPr lvl="1"/>
                <a:r>
                  <a:rPr lang="en-US" dirty="0"/>
                  <a:t>then dropping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 dirty="0" err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corresponds to erasing the information that there is a nose in the image. </a:t>
                </a:r>
              </a:p>
              <a:p>
                <a:pPr lvl="1"/>
                <a:r>
                  <a:rPr lang="en-US" dirty="0"/>
                  <a:t>The model must learn another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 dirty="0" err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</a:p>
              <a:p>
                <a:pPr lvl="2"/>
                <a:r>
                  <a:rPr lang="en-US" dirty="0"/>
                  <a:t>either that redundantly encodes the presence of a nose, </a:t>
                </a:r>
              </a:p>
              <a:p>
                <a:pPr lvl="2"/>
                <a:r>
                  <a:rPr lang="en-US" dirty="0"/>
                  <a:t>or that detects the face by another feature, such as the mouth</a:t>
                </a:r>
              </a:p>
              <a:p>
                <a:pPr lvl="1"/>
                <a:endParaRPr lang="en-US" dirty="0"/>
              </a:p>
              <a:p>
                <a:endParaRPr lang="en-LB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F5E95A47-2B81-F84D-A2CD-DA28AFB09E9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686" t="-2016" r="-229"/>
                </a:stretch>
              </a:blipFill>
            </p:spPr>
            <p:txBody>
              <a:bodyPr/>
              <a:lstStyle/>
              <a:p>
                <a:r>
                  <a:rPr lang="en-L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9232895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D6D4C6-074D-564F-AD6B-4DEE67BECA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</a:t>
            </a:r>
            <a:r>
              <a:rPr lang="en-LB" dirty="0"/>
              <a:t>dversarial examples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575E52C9-5C17-AB4F-9E24-B3E339F5FB56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r>
                  <a:rPr lang="en-US" dirty="0"/>
                  <a:t>Search for an input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/>
                  <a:t> near a data point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dirty="0"/>
                  <a:t> such that the model output is very different at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endParaRPr lang="en-US" b="1" dirty="0"/>
              </a:p>
              <a:p>
                <a:r>
                  <a:rPr lang="en-US" dirty="0"/>
                  <a:t>In many cases,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’</m:t>
                    </m:r>
                  </m:oMath>
                </a14:m>
                <a:r>
                  <a:rPr lang="en-US" dirty="0"/>
                  <a:t> can be so similar to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dirty="0"/>
                  <a:t> that a human observer cannot tell the difference between the original example and the adversarial example,</a:t>
                </a:r>
              </a:p>
              <a:p>
                <a:pPr lvl="1"/>
                <a:r>
                  <a:rPr lang="en-US" dirty="0"/>
                  <a:t>but the network can make highly different predictions.</a:t>
                </a:r>
              </a:p>
              <a:p>
                <a:r>
                  <a:rPr lang="en-US" dirty="0">
                    <a:solidFill>
                      <a:schemeClr val="accent1"/>
                    </a:solidFill>
                  </a:rPr>
                  <a:t>Adversarial training</a:t>
                </a:r>
              </a:p>
              <a:p>
                <a:pPr lvl="1"/>
                <a:r>
                  <a:rPr lang="en-US" dirty="0"/>
                  <a:t>training on </a:t>
                </a:r>
                <a:r>
                  <a:rPr lang="en-US" dirty="0" err="1"/>
                  <a:t>adversarially</a:t>
                </a:r>
                <a:r>
                  <a:rPr lang="en-US" dirty="0"/>
                  <a:t> perturbed examples from the training set</a:t>
                </a:r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dirty="0"/>
                  <a:t>Adversarial examples are interesting in the context of </a:t>
                </a:r>
                <a:r>
                  <a:rPr lang="en-US" dirty="0">
                    <a:solidFill>
                      <a:schemeClr val="accent2"/>
                    </a:solidFill>
                  </a:rPr>
                  <a:t>regularization</a:t>
                </a:r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because one can reduce the error rate on the original </a:t>
                </a:r>
                <a:r>
                  <a:rPr lang="en-US" dirty="0" err="1"/>
                  <a:t>i.i.d</a:t>
                </a:r>
                <a:r>
                  <a:rPr lang="en-US" dirty="0"/>
                  <a:t>. test set via </a:t>
                </a:r>
                <a:r>
                  <a:rPr lang="en-US" dirty="0">
                    <a:solidFill>
                      <a:schemeClr val="accent1"/>
                    </a:solidFill>
                  </a:rPr>
                  <a:t>adversarial training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LB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575E52C9-5C17-AB4F-9E24-B3E339F5FB5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800" t="-2419"/>
                </a:stretch>
              </a:blipFill>
            </p:spPr>
            <p:txBody>
              <a:bodyPr/>
              <a:lstStyle/>
              <a:p>
                <a:r>
                  <a:rPr lang="en-L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7655040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Adversarial Examples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Adversarial Examples</a:t>
            </a:r>
          </a:p>
        </p:txBody>
      </p:sp>
      <p:pic>
        <p:nvPicPr>
          <p:cNvPr id="175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5325" y="2337215"/>
            <a:ext cx="7734150" cy="3449522"/>
          </a:xfrm>
          <a:prstGeom prst="rect">
            <a:avLst/>
          </a:prstGeom>
          <a:ln w="12700">
            <a:miter lim="400000"/>
          </a:ln>
        </p:spPr>
      </p:pic>
      <p:sp>
        <p:nvSpPr>
          <p:cNvPr id="176" name="Figure 7.8"/>
          <p:cNvSpPr txBox="1"/>
          <p:nvPr/>
        </p:nvSpPr>
        <p:spPr>
          <a:xfrm>
            <a:off x="5415991" y="5837674"/>
            <a:ext cx="2172818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Figure 7.8</a:t>
            </a:r>
          </a:p>
        </p:txBody>
      </p:sp>
      <p:sp>
        <p:nvSpPr>
          <p:cNvPr id="177" name="Training on adversarial examples is mostly intended to improve security, but can sometimes provide generic regularization."/>
          <p:cNvSpPr txBox="1"/>
          <p:nvPr/>
        </p:nvSpPr>
        <p:spPr>
          <a:xfrm>
            <a:off x="779849" y="6894551"/>
            <a:ext cx="10054504" cy="173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/>
          </a:lstStyle>
          <a:p>
            <a:r>
              <a:t>Training on adversarial examples is mostly intended to improve security, but can sometimes provide generic regularization.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B59BAE7-E2FC-1540-B5DB-6FBCE6F0A9A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44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400" b="0" i="1" dirty="0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sz="4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LB" sz="44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LB" sz="4400" dirty="0"/>
                  <a:t>Parameter regularization</a:t>
                </a:r>
                <a:br>
                  <a:rPr lang="en-LB" sz="4400" dirty="0"/>
                </a:br>
                <a:r>
                  <a:rPr lang="en-US" sz="4000" dirty="0"/>
                  <a:t>a</a:t>
                </a:r>
                <a:r>
                  <a:rPr lang="en-LB" sz="4000" dirty="0"/>
                  <a:t>ka. ridge regression  </a:t>
                </a:r>
                <a:endParaRPr lang="en-LB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B59BAE7-E2FC-1540-B5DB-6FBCE6F0A9A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L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EFC65FD2-8F6A-B14B-828D-7C3A992C258E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Ω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</m:d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𝒘</m:t>
                      </m:r>
                    </m:oMath>
                  </m:oMathPara>
                </a14:m>
                <a:endParaRPr lang="en-LB" b="1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L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𝒘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𝑻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𝒘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𝒘</m:t>
                    </m:r>
                  </m:oMath>
                </a14:m>
                <a:endParaRPr lang="en-LB" b="1" dirty="0"/>
              </a:p>
              <a:p>
                <a:r>
                  <a:rPr lang="en-US" dirty="0"/>
                  <a:t>U</a:t>
                </a:r>
                <a:r>
                  <a:rPr lang="en-LB" dirty="0"/>
                  <a:t>pdate step: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𝒘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𝒘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L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𝐽</m:t>
                    </m:r>
                  </m:oMath>
                </a14:m>
                <a:endParaRPr lang="en-LB" b="1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𝒘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(1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𝜖𝛼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−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L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𝒘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𝐽</m:t>
                    </m:r>
                  </m:oMath>
                </a14:m>
                <a:endParaRPr lang="en-LB" b="1" dirty="0"/>
              </a:p>
              <a:p>
                <a:r>
                  <a:rPr lang="en-US" dirty="0"/>
                  <a:t>L</a:t>
                </a:r>
                <a:r>
                  <a:rPr lang="en-LB" dirty="0"/>
                  <a:t>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argmin</m:t>
                            </m:r>
                          </m:e>
                          <m:lim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lim>
                        </m:limLow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</m:func>
                  </m:oMath>
                </a14:m>
                <a:endParaRPr lang="en-US" b="0" dirty="0"/>
              </a:p>
              <a:p>
                <a:r>
                  <a:rPr lang="en-LB" dirty="0"/>
                  <a:t>Let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argmin</m:t>
                            </m:r>
                          </m:e>
                          <m:lim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lim>
                        </m:limLow>
                      </m:fName>
                      <m:e>
                        <m:acc>
                          <m:accPr>
                            <m:chr m:val="̃"/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𝐽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acc>
                      </m:e>
                    </m:func>
                  </m:oMath>
                </a14:m>
                <a:endParaRPr lang="en-LB" dirty="0"/>
              </a:p>
              <a:p>
                <a:r>
                  <a:rPr lang="en-LB" dirty="0"/>
                  <a:t>Approximating </a:t>
                </a:r>
                <a14:m>
                  <m:oMath xmlns:m="http://schemas.openxmlformats.org/officeDocument/2006/math">
                    <m:r>
                      <a:rPr lang="en-LB" i="1" dirty="0"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en-LB" dirty="0"/>
                  <a:t> in the neighborhood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LB" b="1" dirty="0"/>
                  <a:t>:</a:t>
                </a:r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𝐽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acc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p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b="1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</m:e>
                              <m:sup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𝑯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p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</m:oMath>
                </a14:m>
                <a:endParaRPr lang="en-LB" dirty="0"/>
              </a:p>
              <a:p>
                <a:endParaRPr lang="en-LB" dirty="0"/>
              </a:p>
              <a:p>
                <a:endParaRPr lang="en-LB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EFC65FD2-8F6A-B14B-828D-7C3A992C258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3"/>
                <a:stretch>
                  <a:fillRect l="-914"/>
                </a:stretch>
              </a:blipFill>
            </p:spPr>
            <p:txBody>
              <a:bodyPr/>
              <a:lstStyle/>
              <a:p>
                <a:r>
                  <a:rPr lang="en-L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BE3D81A-95A8-8E4A-AF69-23CE55258C4B}"/>
              </a:ext>
            </a:extLst>
          </p:cNvPr>
          <p:cNvCxnSpPr>
            <a:cxnSpLocks/>
            <a:stCxn id="6" idx="1"/>
          </p:cNvCxnSpPr>
          <p:nvPr/>
        </p:nvCxnSpPr>
        <p:spPr>
          <a:xfrm flipH="1" flipV="1">
            <a:off x="4616970" y="5666282"/>
            <a:ext cx="3177915" cy="585407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77FD577-FE51-4D4D-B7F6-020D3F9EACBF}"/>
              </a:ext>
            </a:extLst>
          </p:cNvPr>
          <p:cNvSpPr txBox="1"/>
          <p:nvPr/>
        </p:nvSpPr>
        <p:spPr>
          <a:xfrm>
            <a:off x="7794885" y="5461729"/>
            <a:ext cx="2278505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i="0" u="none" strike="noStrike" normalizeH="0" baseline="0" dirty="0">
                <a:solidFill>
                  <a:schemeClr val="accent1"/>
                </a:solidFill>
                <a:uFillTx/>
                <a:latin typeface="Helvetica"/>
                <a:ea typeface="Helvetica"/>
                <a:cs typeface="Helvetica"/>
                <a:sym typeface="Helvetica"/>
              </a:rPr>
              <a:t>Weights are s</a:t>
            </a:r>
            <a:r>
              <a:rPr kumimoji="0" lang="en-LB" sz="2400" i="0" u="none" strike="noStrike" normalizeH="0" baseline="0" dirty="0">
                <a:solidFill>
                  <a:schemeClr val="accent1"/>
                </a:solidFill>
                <a:uFillTx/>
                <a:latin typeface="Helvetica"/>
                <a:ea typeface="Helvetica"/>
                <a:cs typeface="Helvetica"/>
                <a:sym typeface="Helvetica"/>
              </a:rPr>
              <a:t>hrunk by a multiplicative factor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A4D21E5-44E9-A049-A093-C5374E3AE3C5}"/>
                  </a:ext>
                </a:extLst>
              </p:cNvPr>
              <p:cNvSpPr txBox="1"/>
              <p:nvPr/>
            </p:nvSpPr>
            <p:spPr>
              <a:xfrm>
                <a:off x="10523093" y="7331189"/>
                <a:ext cx="2278505" cy="157992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algn="l"/>
                <a:r>
                  <a:rPr lang="en-US" sz="2400" dirty="0">
                    <a:solidFill>
                      <a:schemeClr val="accent1"/>
                    </a:solidFill>
                  </a:rPr>
                  <a:t>No first order term since w* is the minimum (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𝛻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p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)</a:t>
                </a:r>
                <a:endParaRPr kumimoji="0" lang="en-LB" sz="2400" i="0" u="none" strike="noStrike" normalizeH="0" baseline="0" dirty="0">
                  <a:solidFill>
                    <a:schemeClr val="accent1"/>
                  </a:solidFill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A4D21E5-44E9-A049-A093-C5374E3AE3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23093" y="7331189"/>
                <a:ext cx="2278505" cy="1579920"/>
              </a:xfrm>
              <a:prstGeom prst="rect">
                <a:avLst/>
              </a:prstGeom>
              <a:blipFill>
                <a:blip r:embed="rId4"/>
                <a:stretch>
                  <a:fillRect l="-6111" t="-1587" r="-7222" b="-7937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L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30774FD-EA72-AA41-B4CC-8C30F35B736F}"/>
              </a:ext>
            </a:extLst>
          </p:cNvPr>
          <p:cNvCxnSpPr>
            <a:cxnSpLocks/>
            <a:stCxn id="11" idx="1"/>
          </p:cNvCxnSpPr>
          <p:nvPr/>
        </p:nvCxnSpPr>
        <p:spPr>
          <a:xfrm flipH="1">
            <a:off x="8934139" y="8121149"/>
            <a:ext cx="1588954" cy="243362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384511540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92699-815B-6A46-BEDA-149626AF8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</a:t>
            </a:r>
            <a:r>
              <a:rPr lang="en-LB" dirty="0"/>
              <a:t>versarial training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253D4DCE-DF6E-B84F-B5FE-53D01241FD46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952500" y="2603499"/>
                <a:ext cx="11099800" cy="6435569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US" dirty="0"/>
                  <a:t>The value of a linear function can change very rapidly if it has numerous inputs. </a:t>
                </a:r>
              </a:p>
              <a:p>
                <a:pPr lvl="1"/>
                <a:r>
                  <a:rPr lang="en-US" dirty="0"/>
                  <a:t>If we change each input by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dirty="0"/>
                  <a:t>, then a linear function with weights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dirty="0"/>
                  <a:t> can change by as much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𝜖</m:t>
                        </m:r>
                        <m:d>
                          <m:dPr>
                            <m:begChr m:val="‖"/>
                            <m:endChr m:val="‖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dirty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d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, which can be a very large amount if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en-US" dirty="0"/>
                  <a:t> is high-dimensional. </a:t>
                </a:r>
              </a:p>
              <a:p>
                <a:r>
                  <a:rPr lang="en-US" dirty="0"/>
                  <a:t>Adversarial training discourages this highly sensitive locally linear behavior by encouraging the network to be locally constant in the neighborhood of the training data. </a:t>
                </a:r>
              </a:p>
              <a:p>
                <a:r>
                  <a:rPr lang="en-US" dirty="0"/>
                  <a:t>This can be seen as a way of explicitly introducing a local constancy prior into supervised neural nets.</a:t>
                </a:r>
              </a:p>
              <a:p>
                <a:pPr lvl="1"/>
                <a:r>
                  <a:rPr lang="en-US" dirty="0"/>
                  <a:t>The classifier may then be trained to assign the same label to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’</m:t>
                    </m:r>
                  </m:oMath>
                </a14:m>
                <a:r>
                  <a:rPr lang="en-US" dirty="0"/>
                  <a:t>.</a:t>
                </a:r>
              </a:p>
              <a:p>
                <a:pPr lvl="1"/>
                <a:r>
                  <a:rPr lang="en-US" dirty="0"/>
                  <a:t>The assumption motivating this approach is that different classes usually lie on disconnected manifolds, and a small perturbation should not be able to jump from one class manifold to another class manifold.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253D4DCE-DF6E-B84F-B5FE-53D01241FD4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952500" y="2603499"/>
                <a:ext cx="11099800" cy="6435569"/>
              </a:xfrm>
              <a:blipFill>
                <a:blip r:embed="rId2"/>
                <a:stretch>
                  <a:fillRect l="-686" t="-1969" r="-1829" b="-984"/>
                </a:stretch>
              </a:blipFill>
            </p:spPr>
            <p:txBody>
              <a:bodyPr/>
              <a:lstStyle/>
              <a:p>
                <a:r>
                  <a:rPr lang="en-L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7561740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1532F3-376F-234D-A569-E83E1A62A4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</a:t>
            </a:r>
            <a:r>
              <a:rPr lang="en-LB" dirty="0"/>
              <a:t>onclusion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908CC8-7DAF-7445-A936-3A34B8CB8A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chapter has described most of the general strategies used to regularize neural networks. </a:t>
            </a:r>
          </a:p>
          <a:p>
            <a:r>
              <a:rPr lang="en-US" dirty="0"/>
              <a:t>Regularization is a central theme of machine learning</a:t>
            </a:r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Our next topic is: </a:t>
            </a:r>
            <a:r>
              <a:rPr lang="en-US" dirty="0">
                <a:solidFill>
                  <a:schemeClr val="accent2"/>
                </a:solidFill>
              </a:rPr>
              <a:t>optimization</a:t>
            </a:r>
          </a:p>
        </p:txBody>
      </p:sp>
    </p:spTree>
    <p:extLst>
      <p:ext uri="{BB962C8B-B14F-4D97-AF65-F5344CB8AC3E}">
        <p14:creationId xmlns:p14="http://schemas.microsoft.com/office/powerpoint/2010/main" val="346560446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Tangent Propagation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Tangent Propagation</a:t>
            </a:r>
          </a:p>
        </p:txBody>
      </p:sp>
      <p:pic>
        <p:nvPicPr>
          <p:cNvPr id="18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7975" y="2140403"/>
            <a:ext cx="6428850" cy="6019327"/>
          </a:xfrm>
          <a:prstGeom prst="rect">
            <a:avLst/>
          </a:prstGeom>
          <a:ln w="12700">
            <a:miter lim="400000"/>
          </a:ln>
        </p:spPr>
      </p:pic>
      <p:sp>
        <p:nvSpPr>
          <p:cNvPr id="181" name="Figure 7.9"/>
          <p:cNvSpPr txBox="1"/>
          <p:nvPr/>
        </p:nvSpPr>
        <p:spPr>
          <a:xfrm>
            <a:off x="5415991" y="8384340"/>
            <a:ext cx="2172818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Figure 7.9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8AE8AD9-916A-CA44-B63A-036F0D8FB1A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Autofit/>
              </a:bodyPr>
              <a:lstStyle/>
              <a:p>
                <a:r>
                  <a:rPr lang="en-US" sz="4400" dirty="0"/>
                  <a:t>H</a:t>
                </a:r>
                <a:r>
                  <a:rPr lang="en-LB" sz="4400" dirty="0"/>
                  <a:t>ow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4400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4400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acc>
                  </m:oMath>
                </a14:m>
                <a:r>
                  <a:rPr lang="en-LB" sz="4400" dirty="0"/>
                  <a:t> (regularized solution) compares to unregularized solution </a:t>
                </a:r>
                <a14:m>
                  <m:oMath xmlns:m="http://schemas.openxmlformats.org/officeDocument/2006/math">
                    <m:r>
                      <a:rPr lang="en-US" sz="4400" b="1" i="1" smtClean="0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en-LB" sz="4400" dirty="0"/>
                  <a:t>*?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8AE8AD9-916A-CA44-B63A-036F0D8FB1A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r="-914"/>
                </a:stretch>
              </a:blipFill>
            </p:spPr>
            <p:txBody>
              <a:bodyPr/>
              <a:lstStyle/>
              <a:p>
                <a:r>
                  <a:rPr lang="en-L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7CA4FDC-0038-B64A-8A88-5021CECB2FDF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952500" y="2603500"/>
                <a:ext cx="11099800" cy="6525510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US" dirty="0">
                    <a:latin typeface="Cambria Math" panose="02040503050406030204" pitchFamily="18" charset="0"/>
                  </a:rPr>
                  <a:t>What is the gradient of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𝐽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acc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d>
                  </m:oMath>
                </a14:m>
                <a:r>
                  <a:rPr lang="en-US" i="1" dirty="0">
                    <a:latin typeface="Cambria Math" panose="02040503050406030204" pitchFamily="18" charset="0"/>
                  </a:rPr>
                  <a:t> </a:t>
                </a:r>
                <a:r>
                  <a:rPr lang="en-US" dirty="0">
                    <a:latin typeface="Cambria Math" panose="02040503050406030204" pitchFamily="18" charset="0"/>
                  </a:rPr>
                  <a:t>at</a:t>
                </a:r>
                <a:r>
                  <a:rPr lang="en-US" i="1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acc>
                  </m:oMath>
                </a14:m>
                <a:r>
                  <a:rPr lang="en-US" i="1" dirty="0">
                    <a:latin typeface="Cambria Math" panose="02040503050406030204" pitchFamily="18" charset="0"/>
                  </a:rPr>
                  <a:t>?</a:t>
                </a:r>
              </a:p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𝛻</m:t>
                    </m:r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𝐽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acc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̃"/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acc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𝑯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̃"/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acc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p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</m:oMath>
                </a14:m>
                <a:endParaRPr lang="en-US" b="1" dirty="0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𝛻</m:t>
                    </m:r>
                    <m:acc>
                      <m:accPr>
                        <m:chr m:val="̃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acc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̃"/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acc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𝑯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̃"/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acc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p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US" b="1" i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acc>
                      <m:accPr>
                        <m:chr m:val="̃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acc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b="1" dirty="0"/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𝑯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𝑰</m:t>
                        </m:r>
                      </m:e>
                    </m:d>
                    <m:acc>
                      <m:accPr>
                        <m:chr m:val="̃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𝑯𝒘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endParaRPr lang="en-US" b="1" dirty="0"/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𝑯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𝑰</m:t>
                            </m:r>
                          </m:e>
                        </m:d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𝑯𝒘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endParaRPr lang="en-US" b="1" dirty="0"/>
              </a:p>
              <a:p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𝑯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is real and symmetric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𝑯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𝚲</m:t>
                    </m:r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𝐐</m:t>
                        </m:r>
                      </m:e>
                      <m:sup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𝐓</m:t>
                        </m:r>
                      </m:sup>
                    </m:sSup>
                  </m:oMath>
                </a14:m>
                <a:endParaRPr lang="en-US" b="1" dirty="0"/>
              </a:p>
              <a:p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3300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300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acc>
                    <m:r>
                      <a:rPr lang="en-US" sz="3300" b="1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33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33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300" b="1" i="1">
                                <a:latin typeface="Cambria Math" panose="02040503050406030204" pitchFamily="18" charset="0"/>
                              </a:rPr>
                              <m:t>𝑸</m:t>
                            </m:r>
                            <m:r>
                              <a:rPr lang="en-US" sz="3300" b="1">
                                <a:latin typeface="Cambria Math" panose="02040503050406030204" pitchFamily="18" charset="0"/>
                              </a:rPr>
                              <m:t>𝚲</m:t>
                            </m:r>
                            <m:sSup>
                              <m:sSupPr>
                                <m:ctrlPr>
                                  <a:rPr lang="en-US" sz="3300" b="1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300" b="1">
                                    <a:latin typeface="Cambria Math" panose="02040503050406030204" pitchFamily="18" charset="0"/>
                                  </a:rPr>
                                  <m:t>𝐐</m:t>
                                </m:r>
                              </m:e>
                              <m:sup>
                                <m:r>
                                  <a:rPr lang="en-US" sz="3300" b="1">
                                    <a:latin typeface="Cambria Math" panose="02040503050406030204" pitchFamily="18" charset="0"/>
                                  </a:rPr>
                                  <m:t>𝐓</m:t>
                                </m:r>
                              </m:sup>
                            </m:sSup>
                            <m:r>
                              <a:rPr lang="en-US" sz="3300" b="1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3300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en-US" sz="3300" b="1" i="1" smtClean="0">
                                <a:latin typeface="Cambria Math" panose="02040503050406030204" pitchFamily="18" charset="0"/>
                              </a:rPr>
                              <m:t>𝑰</m:t>
                            </m:r>
                          </m:e>
                        </m:d>
                      </m:e>
                      <m:sup>
                        <m:r>
                          <a:rPr lang="en-US" sz="3300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33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  <m:d>
                      <m:dPr>
                        <m:ctrlPr>
                          <a:rPr lang="en-US" sz="33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300" b="1" i="1" smtClean="0">
                            <a:latin typeface="Cambria Math" panose="02040503050406030204" pitchFamily="18" charset="0"/>
                          </a:rPr>
                          <m:t>𝑸</m:t>
                        </m:r>
                        <m:r>
                          <a:rPr lang="en-US" sz="3300" b="1" i="0" smtClean="0">
                            <a:latin typeface="Cambria Math" panose="02040503050406030204" pitchFamily="18" charset="0"/>
                          </a:rPr>
                          <m:t>𝚲</m:t>
                        </m:r>
                        <m:sSup>
                          <m:sSupPr>
                            <m:ctrlPr>
                              <a:rPr lang="en-US" sz="33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300" b="1" i="0" smtClean="0">
                                <a:latin typeface="Cambria Math" panose="02040503050406030204" pitchFamily="18" charset="0"/>
                              </a:rPr>
                              <m:t>𝐐</m:t>
                            </m:r>
                          </m:e>
                          <m:sup>
                            <m:r>
                              <a:rPr lang="en-US" sz="3300" b="1" i="0" smtClean="0">
                                <a:latin typeface="Cambria Math" panose="02040503050406030204" pitchFamily="18" charset="0"/>
                              </a:rPr>
                              <m:t>𝐓</m:t>
                            </m:r>
                          </m:sup>
                        </m:sSup>
                      </m:e>
                    </m:d>
                    <m:sSup>
                      <m:sSupPr>
                        <m:ctrlPr>
                          <a:rPr lang="en-US" sz="33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300" b="1" i="0" smtClean="0">
                            <a:latin typeface="Cambria Math" panose="02040503050406030204" pitchFamily="18" charset="0"/>
                          </a:rPr>
                          <m:t>𝐰</m:t>
                        </m:r>
                      </m:e>
                      <m:sup>
                        <m:r>
                          <a:rPr lang="en-US" sz="3300" b="1" i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3300" b="1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33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33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300" b="1" i="1">
                                <a:latin typeface="Cambria Math" panose="02040503050406030204" pitchFamily="18" charset="0"/>
                              </a:rPr>
                              <m:t>𝑸</m:t>
                            </m:r>
                            <m:r>
                              <a:rPr lang="en-US" sz="3300" b="1">
                                <a:latin typeface="Cambria Math" panose="02040503050406030204" pitchFamily="18" charset="0"/>
                              </a:rPr>
                              <m:t>𝚲</m:t>
                            </m:r>
                            <m:sSup>
                              <m:sSupPr>
                                <m:ctrlPr>
                                  <a:rPr lang="en-US" sz="3300" b="1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300" b="1">
                                    <a:latin typeface="Cambria Math" panose="02040503050406030204" pitchFamily="18" charset="0"/>
                                  </a:rPr>
                                  <m:t>𝐐</m:t>
                                </m:r>
                              </m:e>
                              <m:sup>
                                <m:r>
                                  <a:rPr lang="en-US" sz="3300" b="1">
                                    <a:latin typeface="Cambria Math" panose="02040503050406030204" pitchFamily="18" charset="0"/>
                                  </a:rPr>
                                  <m:t>𝐓</m:t>
                                </m:r>
                              </m:sup>
                            </m:sSup>
                            <m:r>
                              <a:rPr lang="en-US" sz="3300" b="1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3300" b="1" i="1" smtClean="0">
                                <a:latin typeface="Cambria Math" panose="02040503050406030204" pitchFamily="18" charset="0"/>
                              </a:rPr>
                              <m:t>𝑸</m:t>
                            </m:r>
                            <m:r>
                              <a:rPr lang="en-US" sz="3300" b="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en-US" sz="3300" b="1" i="1">
                                <a:latin typeface="Cambria Math" panose="02040503050406030204" pitchFamily="18" charset="0"/>
                              </a:rPr>
                              <m:t>𝑰</m:t>
                            </m:r>
                            <m:sSup>
                              <m:sSupPr>
                                <m:ctrlPr>
                                  <a:rPr lang="en-US" sz="33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300" b="1" i="1" smtClean="0">
                                    <a:latin typeface="Cambria Math" panose="02040503050406030204" pitchFamily="18" charset="0"/>
                                  </a:rPr>
                                  <m:t>𝑸</m:t>
                                </m:r>
                              </m:e>
                              <m:sup>
                                <m:r>
                                  <a:rPr lang="en-US" sz="3300" b="1" i="1" smtClean="0">
                                    <a:latin typeface="Cambria Math" panose="02040503050406030204" pitchFamily="18" charset="0"/>
                                  </a:rPr>
                                  <m:t>𝑻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sz="3300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33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  <m:d>
                      <m:dPr>
                        <m:ctrlPr>
                          <a:rPr lang="en-US" sz="33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300" b="1" i="1">
                            <a:latin typeface="Cambria Math" panose="02040503050406030204" pitchFamily="18" charset="0"/>
                          </a:rPr>
                          <m:t>𝑸</m:t>
                        </m:r>
                        <m:r>
                          <a:rPr lang="en-US" sz="3300" b="1">
                            <a:latin typeface="Cambria Math" panose="02040503050406030204" pitchFamily="18" charset="0"/>
                          </a:rPr>
                          <m:t>𝚲</m:t>
                        </m:r>
                        <m:sSup>
                          <m:sSupPr>
                            <m:ctrlPr>
                              <a:rPr lang="en-US" sz="3300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300" b="1">
                                <a:latin typeface="Cambria Math" panose="02040503050406030204" pitchFamily="18" charset="0"/>
                              </a:rPr>
                              <m:t>𝐐</m:t>
                            </m:r>
                          </m:e>
                          <m:sup>
                            <m:r>
                              <a:rPr lang="en-US" sz="3300" b="1">
                                <a:latin typeface="Cambria Math" panose="02040503050406030204" pitchFamily="18" charset="0"/>
                              </a:rPr>
                              <m:t>𝐓</m:t>
                            </m:r>
                          </m:sup>
                        </m:sSup>
                      </m:e>
                    </m:d>
                    <m:sSup>
                      <m:sSupPr>
                        <m:ctrlPr>
                          <a:rPr lang="en-US" sz="33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300" b="1">
                            <a:latin typeface="Cambria Math" panose="02040503050406030204" pitchFamily="18" charset="0"/>
                          </a:rPr>
                          <m:t>𝐰</m:t>
                        </m:r>
                      </m:e>
                      <m:sup>
                        <m:r>
                          <a:rPr lang="en-US" sz="3300" b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endParaRPr lang="en-US" sz="3300" b="1" dirty="0"/>
              </a:p>
              <a:p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3500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500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acc>
                    <m:r>
                      <a:rPr lang="en-US" sz="3500" b="1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35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35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500" b="1" i="1" smtClean="0">
                                <a:latin typeface="Cambria Math" panose="02040503050406030204" pitchFamily="18" charset="0"/>
                              </a:rPr>
                              <m:t>𝑸</m:t>
                            </m:r>
                            <m:d>
                              <m:dPr>
                                <m:ctrlPr>
                                  <a:rPr lang="en-US" sz="3500" b="1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3500" b="1">
                                    <a:latin typeface="Cambria Math" panose="02040503050406030204" pitchFamily="18" charset="0"/>
                                  </a:rPr>
                                  <m:t>𝚲</m:t>
                                </m:r>
                                <m:r>
                                  <a:rPr lang="en-US" sz="3500" b="1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3500" b="0" i="1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  <m:r>
                                  <a:rPr lang="en-US" sz="3500" b="1" i="1">
                                    <a:latin typeface="Cambria Math" panose="02040503050406030204" pitchFamily="18" charset="0"/>
                                  </a:rPr>
                                  <m:t>𝑰</m:t>
                                </m:r>
                              </m:e>
                            </m:d>
                            <m:sSup>
                              <m:sSupPr>
                                <m:ctrlPr>
                                  <a:rPr lang="en-US" sz="35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500" b="1" i="1" smtClean="0">
                                    <a:latin typeface="Cambria Math" panose="02040503050406030204" pitchFamily="18" charset="0"/>
                                  </a:rPr>
                                  <m:t>𝑸</m:t>
                                </m:r>
                              </m:e>
                              <m:sup>
                                <m:r>
                                  <a:rPr lang="en-US" sz="3500" b="1" i="1" smtClean="0">
                                    <a:latin typeface="Cambria Math" panose="02040503050406030204" pitchFamily="18" charset="0"/>
                                  </a:rPr>
                                  <m:t>𝑻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sz="3500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35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  <m:d>
                      <m:d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𝑸</m:t>
                        </m:r>
                        <m:r>
                          <a:rPr lang="en-US" b="1">
                            <a:latin typeface="Cambria Math" panose="02040503050406030204" pitchFamily="18" charset="0"/>
                          </a:rPr>
                          <m:t>𝚲</m:t>
                        </m:r>
                        <m:sSup>
                          <m:sSup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>
                                <a:latin typeface="Cambria Math" panose="02040503050406030204" pitchFamily="18" charset="0"/>
                              </a:rPr>
                              <m:t>𝐐</m:t>
                            </m:r>
                          </m:e>
                          <m:sup>
                            <m:r>
                              <a:rPr lang="en-US" b="1">
                                <a:latin typeface="Cambria Math" panose="02040503050406030204" pitchFamily="18" charset="0"/>
                              </a:rPr>
                              <m:t>𝐓</m:t>
                            </m:r>
                          </m:sup>
                        </m:sSup>
                      </m:e>
                    </m:d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𝐰</m:t>
                        </m:r>
                      </m:e>
                      <m:sup>
                        <m:r>
                          <a:rPr lang="en-US" b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𝑸</m:t>
                    </m:r>
                    <m:sSup>
                      <m:sSupPr>
                        <m:ctrlPr>
                          <a:rPr lang="en-US" sz="35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35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500" b="1">
                                <a:latin typeface="Cambria Math" panose="02040503050406030204" pitchFamily="18" charset="0"/>
                              </a:rPr>
                              <m:t>𝚲</m:t>
                            </m:r>
                            <m:r>
                              <a:rPr lang="en-US" sz="3500" b="1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3500" b="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en-US" sz="3500" b="1" i="1">
                                <a:latin typeface="Cambria Math" panose="02040503050406030204" pitchFamily="18" charset="0"/>
                              </a:rPr>
                              <m:t>𝑰</m:t>
                            </m:r>
                          </m:e>
                        </m:d>
                      </m:e>
                      <m:sup>
                        <m:r>
                          <a:rPr lang="en-US" sz="3500" b="1" i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3500" b="1" i="0" smtClean="0"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  <m:sSup>
                      <m:sSupPr>
                        <m:ctrlPr>
                          <a:rPr lang="en-US" sz="35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500" b="1" i="1" smtClean="0">
                            <a:latin typeface="Cambria Math" panose="02040503050406030204" pitchFamily="18" charset="0"/>
                          </a:rPr>
                          <m:t>𝑸</m:t>
                        </m:r>
                      </m:e>
                      <m:sup>
                        <m:r>
                          <a:rPr lang="en-US" sz="3500" b="1" i="1" smtClean="0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r>
                      <a:rPr lang="en-US" sz="3500" b="1" i="1" smtClean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US" sz="3500" b="1" i="0" smtClean="0">
                        <a:latin typeface="Cambria Math" panose="02040503050406030204" pitchFamily="18" charset="0"/>
                      </a:rPr>
                      <m:t>𝚲</m:t>
                    </m:r>
                    <m:sSup>
                      <m:sSupPr>
                        <m:ctrlPr>
                          <a:rPr lang="en-US" sz="35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500" b="1" i="0" smtClean="0">
                            <a:latin typeface="Cambria Math" panose="02040503050406030204" pitchFamily="18" charset="0"/>
                          </a:rPr>
                          <m:t>𝐐</m:t>
                        </m:r>
                      </m:e>
                      <m:sup>
                        <m:r>
                          <a:rPr lang="en-US" sz="3500" b="1" i="0" smtClean="0">
                            <a:latin typeface="Cambria Math" panose="02040503050406030204" pitchFamily="18" charset="0"/>
                          </a:rPr>
                          <m:t>𝐓</m:t>
                        </m:r>
                      </m:sup>
                    </m:sSup>
                    <m:sSup>
                      <m:sSupPr>
                        <m:ctrlPr>
                          <a:rPr lang="en-US" sz="35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500" b="1" i="0" smtClean="0">
                            <a:latin typeface="Cambria Math" panose="02040503050406030204" pitchFamily="18" charset="0"/>
                          </a:rPr>
                          <m:t>𝐰</m:t>
                        </m:r>
                      </m:e>
                      <m:sup>
                        <m:r>
                          <a:rPr lang="en-US" sz="3500" b="1" i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endParaRPr lang="en-US" sz="3500" b="1" i="0" dirty="0">
                  <a:latin typeface="Cambria Math" panose="02040503050406030204" pitchFamily="18" charset="0"/>
                </a:endParaRPr>
              </a:p>
              <a:p>
                <a:endParaRPr lang="en-US" sz="3500" b="1" i="0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3500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500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acc>
                    <m:r>
                      <a:rPr lang="en-US" sz="3500" b="1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3200" b="1" dirty="0"/>
                  <a:t> </a:t>
                </a:r>
                <a14:m>
                  <m:oMath xmlns:m="http://schemas.openxmlformats.org/officeDocument/2006/math">
                    <m:r>
                      <a:rPr lang="en-US" sz="3200" b="1" i="1">
                        <a:latin typeface="Cambria Math" panose="02040503050406030204" pitchFamily="18" charset="0"/>
                      </a:rPr>
                      <m:t>𝑸</m:t>
                    </m:r>
                    <m:sSup>
                      <m:sSupPr>
                        <m:ctrlPr>
                          <a:rPr lang="en-US" sz="35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35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500" b="1">
                                <a:latin typeface="Cambria Math" panose="02040503050406030204" pitchFamily="18" charset="0"/>
                              </a:rPr>
                              <m:t>𝚲</m:t>
                            </m:r>
                            <m:r>
                              <a:rPr lang="en-US" sz="3500" b="1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3500" b="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en-US" sz="3500" b="1" i="1">
                                <a:latin typeface="Cambria Math" panose="02040503050406030204" pitchFamily="18" charset="0"/>
                              </a:rPr>
                              <m:t>𝑰</m:t>
                            </m:r>
                          </m:e>
                        </m:d>
                      </m:e>
                      <m:sup>
                        <m:r>
                          <a:rPr lang="en-US" sz="3500" b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3500" b="1"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  <m:r>
                      <a:rPr lang="en-US" sz="3500" b="1">
                        <a:latin typeface="Cambria Math" panose="02040503050406030204" pitchFamily="18" charset="0"/>
                      </a:rPr>
                      <m:t>𝚲</m:t>
                    </m:r>
                    <m:sSup>
                      <m:sSupPr>
                        <m:ctrlPr>
                          <a:rPr lang="en-US" sz="35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500" b="1">
                            <a:latin typeface="Cambria Math" panose="02040503050406030204" pitchFamily="18" charset="0"/>
                          </a:rPr>
                          <m:t>𝐐</m:t>
                        </m:r>
                      </m:e>
                      <m:sup>
                        <m:r>
                          <a:rPr lang="en-US" sz="3500" b="1">
                            <a:latin typeface="Cambria Math" panose="02040503050406030204" pitchFamily="18" charset="0"/>
                          </a:rPr>
                          <m:t>𝐓</m:t>
                        </m:r>
                      </m:sup>
                    </m:sSup>
                    <m:sSup>
                      <m:sSupPr>
                        <m:ctrlPr>
                          <a:rPr lang="en-US" sz="35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500" b="1">
                            <a:latin typeface="Cambria Math" panose="02040503050406030204" pitchFamily="18" charset="0"/>
                          </a:rPr>
                          <m:t>𝐰</m:t>
                        </m:r>
                      </m:e>
                      <m:sup>
                        <m:r>
                          <a:rPr lang="en-US" sz="3500" b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endParaRPr lang="en-US" sz="3500" b="1" dirty="0"/>
              </a:p>
              <a:p>
                <a:endParaRPr lang="en-US" b="1" dirty="0"/>
              </a:p>
              <a:p>
                <a:endParaRPr lang="en-US" b="1" dirty="0"/>
              </a:p>
              <a:p>
                <a:endParaRPr lang="en-US" b="1" dirty="0"/>
              </a:p>
              <a:p>
                <a:endParaRPr lang="en-LB" b="1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7CA4FDC-0038-B64A-8A88-5021CECB2FD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952500" y="2603500"/>
                <a:ext cx="11099800" cy="6525510"/>
              </a:xfrm>
              <a:blipFill>
                <a:blip r:embed="rId3"/>
                <a:stretch>
                  <a:fillRect l="-686" t="-1748"/>
                </a:stretch>
              </a:blipFill>
            </p:spPr>
            <p:txBody>
              <a:bodyPr/>
              <a:lstStyle/>
              <a:p>
                <a:r>
                  <a:rPr lang="en-L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9800714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AE21C-3B20-E246-A6A4-FF343F4A13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</a:t>
            </a:r>
            <a:r>
              <a:rPr lang="en-LB" dirty="0"/>
              <a:t>nterpretation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677BA8BD-2DBE-CD43-9620-EADBE84FB740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indent="0" algn="ctr">
                  <a:buNone/>
                </a:pP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acc>
                    <m:r>
                      <a:rPr lang="en-US" b="1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b="1" dirty="0"/>
                  <a:t>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𝑸</m:t>
                    </m:r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>
                                <a:latin typeface="Cambria Math" panose="02040503050406030204" pitchFamily="18" charset="0"/>
                              </a:rPr>
                              <m:t>𝚲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𝑰</m:t>
                            </m:r>
                          </m:e>
                        </m:d>
                      </m:e>
                      <m:sup>
                        <m:r>
                          <a:rPr lang="en-US" b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  <m:r>
                      <a:rPr lang="en-US" b="1">
                        <a:latin typeface="Cambria Math" panose="02040503050406030204" pitchFamily="18" charset="0"/>
                      </a:rPr>
                      <m:t>𝚲</m:t>
                    </m:r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𝐐</m:t>
                        </m:r>
                      </m:e>
                      <m:sup>
                        <m:r>
                          <a:rPr lang="en-US" b="1">
                            <a:latin typeface="Cambria Math" panose="02040503050406030204" pitchFamily="18" charset="0"/>
                          </a:rPr>
                          <m:t>𝐓</m:t>
                        </m:r>
                      </m:sup>
                    </m:sSup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𝐰</m:t>
                        </m:r>
                      </m:e>
                      <m:sup>
                        <m:r>
                          <a:rPr lang="en-US" b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endParaRPr lang="en-LB" dirty="0"/>
              </a:p>
              <a:p>
                <a:pPr marL="0" indent="0" algn="ctr">
                  <a:buNone/>
                </a:pPr>
                <a:endParaRPr lang="en-LB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𝐰</m:t>
                        </m:r>
                      </m:e>
                      <m:sup>
                        <m:r>
                          <a:rPr lang="en-US" b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LB" dirty="0"/>
                  <a:t> projections against the eigen vectors of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𝑯</m:t>
                    </m:r>
                  </m:oMath>
                </a14:m>
                <a:r>
                  <a:rPr lang="en-LB" dirty="0"/>
                  <a:t> are scaled </a:t>
                </a:r>
              </a:p>
              <a:p>
                <a:pPr lvl="1"/>
                <a:r>
                  <a:rPr lang="en-US" dirty="0"/>
                  <a:t>Component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LB" dirty="0"/>
                  <a:t> is multiplied by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den>
                    </m:f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≫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LB" dirty="0"/>
                  <a:t> the effect of regularization is small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≪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LB" dirty="0"/>
                  <a:t> the corresponding component is shrunk by a factor of </a:t>
                </a:r>
                <a14:m>
                  <m:oMath xmlns:m="http://schemas.openxmlformats.org/officeDocument/2006/math">
                    <m:r>
                      <a:rPr lang="en-LB" i="1" dirty="0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endParaRPr lang="en-LB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677BA8BD-2DBE-CD43-9620-EADBE84FB74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1029" r="-2057"/>
                </a:stretch>
              </a:blipFill>
            </p:spPr>
            <p:txBody>
              <a:bodyPr/>
              <a:lstStyle/>
              <a:p>
                <a:r>
                  <a:rPr lang="en-L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986637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Weight Decay as Constrained Optimization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defTabSz="490727">
              <a:defRPr sz="6719"/>
            </a:lvl1pPr>
          </a:lstStyle>
          <a:p>
            <a:r>
              <a:rPr sz="5400" dirty="0"/>
              <a:t>Weight Decay</a:t>
            </a:r>
          </a:p>
        </p:txBody>
      </p:sp>
      <p:pic>
        <p:nvPicPr>
          <p:cNvPr id="12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482" y="2865689"/>
            <a:ext cx="6224202" cy="6132754"/>
          </a:xfrm>
          <a:prstGeom prst="rect">
            <a:avLst/>
          </a:prstGeom>
          <a:ln w="12700">
            <a:miter lim="400000"/>
          </a:ln>
        </p:spPr>
      </p:pic>
      <p:sp>
        <p:nvSpPr>
          <p:cNvPr id="128" name="Figure 7.1"/>
          <p:cNvSpPr txBox="1"/>
          <p:nvPr/>
        </p:nvSpPr>
        <p:spPr>
          <a:xfrm>
            <a:off x="3011174" y="8990224"/>
            <a:ext cx="2172817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Figure 7.1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BFABF03-2CAF-3948-9A0D-591995A1AD0C}"/>
              </a:ext>
            </a:extLst>
          </p:cNvPr>
          <p:cNvSpPr txBox="1"/>
          <p:nvPr/>
        </p:nvSpPr>
        <p:spPr>
          <a:xfrm>
            <a:off x="6421448" y="8220633"/>
            <a:ext cx="2893102" cy="1210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R</a:t>
            </a:r>
            <a:r>
              <a:rPr kumimoji="0" lang="en-LB" sz="3600" b="0" i="0" u="none" strike="noStrike" cap="none" spc="0" normalizeH="0" baseline="0" dirty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egularized solution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B394F46D-8416-F64D-BE40-236655D94203}"/>
              </a:ext>
            </a:extLst>
          </p:cNvPr>
          <p:cNvCxnSpPr>
            <a:cxnSpLocks/>
          </p:cNvCxnSpPr>
          <p:nvPr/>
        </p:nvCxnSpPr>
        <p:spPr>
          <a:xfrm flipH="1" flipV="1">
            <a:off x="4032354" y="5261548"/>
            <a:ext cx="2470046" cy="2863121"/>
          </a:xfrm>
          <a:prstGeom prst="straightConnector1">
            <a:avLst/>
          </a:prstGeom>
          <a:ln w="53975">
            <a:solidFill>
              <a:schemeClr val="accent1">
                <a:shade val="95000"/>
                <a:satMod val="104999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0A05B45-672A-A242-A514-9BC655CDD01C}"/>
              </a:ext>
            </a:extLst>
          </p:cNvPr>
          <p:cNvSpPr txBox="1"/>
          <p:nvPr/>
        </p:nvSpPr>
        <p:spPr>
          <a:xfrm>
            <a:off x="8352018" y="3139828"/>
            <a:ext cx="3310329" cy="1210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 err="1">
                <a:solidFill>
                  <a:schemeClr val="accent1"/>
                </a:solidFill>
              </a:rPr>
              <a:t>Unr</a:t>
            </a:r>
            <a:r>
              <a:rPr kumimoji="0" lang="en-LB" sz="3600" b="0" i="0" u="none" strike="noStrike" cap="none" spc="0" normalizeH="0" baseline="0" dirty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egularized solution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8ADDDDB-C346-B04F-BB5B-EA5281020678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6011056" y="3745122"/>
            <a:ext cx="2340962" cy="332203"/>
          </a:xfrm>
          <a:prstGeom prst="straightConnector1">
            <a:avLst/>
          </a:prstGeom>
          <a:ln w="53975">
            <a:solidFill>
              <a:schemeClr val="accent1">
                <a:shade val="95000"/>
                <a:satMod val="104999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23CD7F4-7D92-5A45-A60A-2B287B74AD41}"/>
              </a:ext>
            </a:extLst>
          </p:cNvPr>
          <p:cNvCxnSpPr>
            <a:cxnSpLocks/>
          </p:cNvCxnSpPr>
          <p:nvPr/>
        </p:nvCxnSpPr>
        <p:spPr>
          <a:xfrm flipH="1">
            <a:off x="1588958" y="4338694"/>
            <a:ext cx="2593298" cy="0"/>
          </a:xfrm>
          <a:prstGeom prst="straightConnector1">
            <a:avLst/>
          </a:prstGeom>
          <a:ln w="539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B7556BE-5901-BD4D-BD55-91D533BEDD96}"/>
              </a:ext>
            </a:extLst>
          </p:cNvPr>
          <p:cNvSpPr txBox="1"/>
          <p:nvPr/>
        </p:nvSpPr>
        <p:spPr>
          <a:xfrm>
            <a:off x="544645" y="2543331"/>
            <a:ext cx="2340962" cy="182614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LB" sz="3200" dirty="0">
                <a:solidFill>
                  <a:schemeClr val="accent2"/>
                </a:solidFill>
              </a:rPr>
              <a:t>Small</a:t>
            </a:r>
            <a:r>
              <a:rPr kumimoji="0" lang="en-LB" sz="3200" b="0" i="0" u="none" strike="noStrike" cap="none" spc="0" normalizeH="0" baseline="0" dirty="0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 Eigen vector of H</a:t>
            </a:r>
          </a:p>
          <a:p>
            <a:r>
              <a:rPr lang="en-LB" sz="2400" dirty="0">
                <a:solidFill>
                  <a:schemeClr val="accent2"/>
                </a:solidFill>
              </a:rPr>
              <a:t>(regularization effect is large)</a:t>
            </a:r>
            <a:endParaRPr lang="en-LB" sz="3200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A888CADD-3B6B-1D48-9CEE-68C45F6D3D55}"/>
                  </a:ext>
                </a:extLst>
              </p:cNvPr>
              <p:cNvSpPr/>
              <p:nvPr/>
            </p:nvSpPr>
            <p:spPr>
              <a:xfrm>
                <a:off x="2591633" y="2254274"/>
                <a:ext cx="6502400" cy="783804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𝐽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acc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p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p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400" b="1" i="1">
                          <a:latin typeface="Cambria Math" panose="02040503050406030204" pitchFamily="18" charset="0"/>
                        </a:rPr>
                        <m:t>𝑯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𝒘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p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LB" sz="2400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A888CADD-3B6B-1D48-9CEE-68C45F6D3D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1633" y="2254274"/>
                <a:ext cx="6502400" cy="783804"/>
              </a:xfrm>
              <a:prstGeom prst="rect">
                <a:avLst/>
              </a:prstGeom>
              <a:blipFill>
                <a:blip r:embed="rId3"/>
                <a:stretch>
                  <a:fillRect b="-6452"/>
                </a:stretch>
              </a:blipFill>
            </p:spPr>
            <p:txBody>
              <a:bodyPr/>
              <a:lstStyle/>
              <a:p>
                <a:r>
                  <a:rPr lang="en-L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64EEB52-C859-6044-8470-56B610A954DD}"/>
              </a:ext>
            </a:extLst>
          </p:cNvPr>
          <p:cNvCxnSpPr>
            <a:cxnSpLocks/>
          </p:cNvCxnSpPr>
          <p:nvPr/>
        </p:nvCxnSpPr>
        <p:spPr>
          <a:xfrm flipH="1">
            <a:off x="5842833" y="4766872"/>
            <a:ext cx="1" cy="959716"/>
          </a:xfrm>
          <a:prstGeom prst="straightConnector1">
            <a:avLst/>
          </a:prstGeom>
          <a:ln w="539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E324561C-7F87-8A47-94AC-092214B7AB5A}"/>
              </a:ext>
            </a:extLst>
          </p:cNvPr>
          <p:cNvSpPr/>
          <p:nvPr/>
        </p:nvSpPr>
        <p:spPr>
          <a:xfrm>
            <a:off x="5913868" y="5546479"/>
            <a:ext cx="3180163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LB" dirty="0">
                <a:solidFill>
                  <a:schemeClr val="accent2"/>
                </a:solidFill>
              </a:rPr>
              <a:t>Large Eigen vector of H </a:t>
            </a:r>
          </a:p>
          <a:p>
            <a:r>
              <a:rPr lang="en-LB" sz="2400" dirty="0">
                <a:solidFill>
                  <a:schemeClr val="accent2"/>
                </a:solidFill>
              </a:rPr>
              <a:t>(regularization effect is small)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97702A80-D686-7A45-B74A-757B72CC0DCF}"/>
                  </a:ext>
                </a:extLst>
              </p:cNvPr>
              <p:cNvSpPr/>
              <p:nvPr/>
            </p:nvSpPr>
            <p:spPr>
              <a:xfrm>
                <a:off x="7144339" y="4411402"/>
                <a:ext cx="1447319" cy="6614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  <m:r>
                            <a:rPr lang="en-US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acc>
                      <m:d>
                        <m:dPr>
                          <m:ctrlPr>
                            <a:rPr lang="en-US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</m:oMath>
                  </m:oMathPara>
                </a14:m>
                <a:endParaRPr lang="en-LB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97702A80-D686-7A45-B74A-757B72CC0D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4339" y="4411402"/>
                <a:ext cx="1447319" cy="661400"/>
              </a:xfrm>
              <a:prstGeom prst="rect">
                <a:avLst/>
              </a:prstGeom>
              <a:blipFill>
                <a:blip r:embed="rId4"/>
                <a:stretch>
                  <a:fillRect l="-8696" t="-7547" b="-24528"/>
                </a:stretch>
              </a:blipFill>
            </p:spPr>
            <p:txBody>
              <a:bodyPr/>
              <a:lstStyle/>
              <a:p>
                <a:r>
                  <a:rPr lang="en-L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B3581799-1ADF-854C-8D3E-CE348632C0FC}"/>
                  </a:ext>
                </a:extLst>
              </p:cNvPr>
              <p:cNvSpPr/>
              <p:nvPr/>
            </p:nvSpPr>
            <p:spPr>
              <a:xfrm>
                <a:off x="354429" y="6372071"/>
                <a:ext cx="1573059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en-LB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B3581799-1ADF-854C-8D3E-CE348632C0F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429" y="6372071"/>
                <a:ext cx="1573059" cy="646331"/>
              </a:xfrm>
              <a:prstGeom prst="rect">
                <a:avLst/>
              </a:prstGeom>
              <a:blipFill>
                <a:blip r:embed="rId5"/>
                <a:stretch>
                  <a:fillRect l="-800"/>
                </a:stretch>
              </a:blipFill>
            </p:spPr>
            <p:txBody>
              <a:bodyPr/>
              <a:lstStyle/>
              <a:p>
                <a:r>
                  <a:rPr lang="en-LB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2F9A3E-75BE-8242-8D33-3427A32B1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LB" sz="6000" dirty="0"/>
              <a:t>Special case: Linear Regression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4300A852-AC9F-634E-A897-AAC982C85F29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952500" y="2603500"/>
                <a:ext cx="11099800" cy="6495530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C</a:t>
                </a:r>
                <a:r>
                  <a:rPr lang="en-LB" dirty="0"/>
                  <a:t>ost function: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𝑿𝒘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𝑿𝒘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endParaRPr lang="en-LB" b="1" i="1" dirty="0"/>
              </a:p>
              <a:p>
                <a:r>
                  <a:rPr lang="en-US" i="1" dirty="0"/>
                  <a:t>N</a:t>
                </a:r>
                <a:r>
                  <a:rPr lang="en-LB" i="1" dirty="0"/>
                  <a:t>ormal equations 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𝑿𝒘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⇒(</m:t>
                    </m:r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𝑰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endParaRPr lang="en-US" b="1" i="1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b="1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</m:e>
                              <m:sup>
                                <m:r>
                                  <a:rPr lang="en-US" b="1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𝑻</m:t>
                                </m:r>
                              </m:sup>
                            </m:sSup>
                            <m:r>
                              <a:rPr lang="en-US" b="1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𝑿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𝑰</m:t>
                            </m:r>
                          </m:e>
                        </m:d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  <m:sSup>
                      <m:sSupPr>
                        <m:ctrlP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p>
                        <m: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r>
                      <a:rPr lang="en-US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b="1" i="1" dirty="0"/>
              </a:p>
              <a:p>
                <a:r>
                  <a:rPr lang="en-US" dirty="0"/>
                  <a:t>Basically, we are adding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to the diag</a:t>
                </a:r>
                <a:r>
                  <a:rPr lang="en-US" i="1" dirty="0"/>
                  <a:t>.</a:t>
                </a:r>
              </a:p>
              <a:p>
                <a:pPr lvl="1"/>
                <a:r>
                  <a:rPr lang="en-US" dirty="0"/>
                  <a:t>The diag. elements correspond to the variance of each feature </a:t>
                </a:r>
              </a:p>
              <a:p>
                <a:r>
                  <a:rPr lang="en-US" dirty="0"/>
                  <a:t>We perceive the data as having higher variance</a:t>
                </a:r>
              </a:p>
              <a:p>
                <a:pPr lvl="1"/>
                <a:r>
                  <a:rPr lang="en-US" dirty="0"/>
                  <a:t>A feature having low covariance with output got shrunk even more due to this added variance </a:t>
                </a:r>
              </a:p>
              <a:p>
                <a:pPr lvl="1"/>
                <a:endParaRPr lang="en-LB" b="1" i="1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4300A852-AC9F-634E-A897-AAC982C85F2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952500" y="2603500"/>
                <a:ext cx="11099800" cy="6495530"/>
              </a:xfrm>
              <a:blipFill>
                <a:blip r:embed="rId2"/>
                <a:stretch>
                  <a:fillRect l="-914"/>
                </a:stretch>
              </a:blipFill>
            </p:spPr>
            <p:txBody>
              <a:bodyPr/>
              <a:lstStyle/>
              <a:p>
                <a:r>
                  <a:rPr lang="en-L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5ACF9E1-AE45-7344-8A86-8C92B0797EDA}"/>
              </a:ext>
            </a:extLst>
          </p:cNvPr>
          <p:cNvCxnSpPr>
            <a:cxnSpLocks/>
          </p:cNvCxnSpPr>
          <p:nvPr/>
        </p:nvCxnSpPr>
        <p:spPr>
          <a:xfrm flipH="1" flipV="1">
            <a:off x="3642612" y="5396460"/>
            <a:ext cx="5966083" cy="212359"/>
          </a:xfrm>
          <a:prstGeom prst="straightConnector1">
            <a:avLst/>
          </a:prstGeom>
          <a:noFill/>
          <a:ln w="25400" cap="flat">
            <a:solidFill>
              <a:schemeClr val="accent2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65B2A01-D1FF-5C48-B434-CD50642D172D}"/>
              </a:ext>
            </a:extLst>
          </p:cNvPr>
          <p:cNvSpPr txBox="1"/>
          <p:nvPr/>
        </p:nvSpPr>
        <p:spPr>
          <a:xfrm>
            <a:off x="9420695" y="5109147"/>
            <a:ext cx="3492708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LB" sz="2800" b="0" i="0" u="none" strike="noStrike" cap="none" spc="0" normalizeH="0" baseline="0" dirty="0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Proportional to the covariance matrix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3E567FC-CF5B-1E47-AF82-69F459502C13}"/>
              </a:ext>
            </a:extLst>
          </p:cNvPr>
          <p:cNvCxnSpPr>
            <a:cxnSpLocks/>
          </p:cNvCxnSpPr>
          <p:nvPr/>
        </p:nvCxnSpPr>
        <p:spPr>
          <a:xfrm flipH="1">
            <a:off x="6160960" y="4991725"/>
            <a:ext cx="599604" cy="134911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C20A3A8-B5E7-F245-98AE-D833AEF8EF4A}"/>
              </a:ext>
            </a:extLst>
          </p:cNvPr>
          <p:cNvSpPr txBox="1"/>
          <p:nvPr/>
        </p:nvSpPr>
        <p:spPr>
          <a:xfrm>
            <a:off x="6415791" y="4509542"/>
            <a:ext cx="2974924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LB" sz="2800" b="0" i="0" u="none" strike="noStrike" cap="none" spc="0" normalizeH="0" baseline="0" dirty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Covariance feature-output</a:t>
            </a:r>
          </a:p>
        </p:txBody>
      </p:sp>
    </p:spTree>
    <p:extLst>
      <p:ext uri="{BB962C8B-B14F-4D97-AF65-F5344CB8AC3E}">
        <p14:creationId xmlns:p14="http://schemas.microsoft.com/office/powerpoint/2010/main" val="208979038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1_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"/>
            <a:ea typeface="Helvetica"/>
            <a:cs typeface="Helvetica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"/>
            <a:ea typeface="Helvetica"/>
            <a:cs typeface="Helvetica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6235</TotalTime>
  <Words>6060</Words>
  <Application>Microsoft Office PowerPoint</Application>
  <PresentationFormat>Custom</PresentationFormat>
  <Paragraphs>438</Paragraphs>
  <Slides>52</Slides>
  <Notes>7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9" baseType="lpstr">
      <vt:lpstr>Cambria Math</vt:lpstr>
      <vt:lpstr>Courier New</vt:lpstr>
      <vt:lpstr>Helvetica</vt:lpstr>
      <vt:lpstr>Helvetica Light</vt:lpstr>
      <vt:lpstr>Helvetica Neue</vt:lpstr>
      <vt:lpstr>Wingdings</vt:lpstr>
      <vt:lpstr>1_White</vt:lpstr>
      <vt:lpstr>Regularization for Deep Learning</vt:lpstr>
      <vt:lpstr>Definition</vt:lpstr>
      <vt:lpstr>Regularization strategies</vt:lpstr>
      <vt:lpstr>Parameter norm penalties</vt:lpstr>
      <vt:lpstr>L^2  Parameter regularization aka. ridge regression  </vt:lpstr>
      <vt:lpstr>How w ̃ (regularized solution) compares to unregularized solution w*?</vt:lpstr>
      <vt:lpstr>Interpretation </vt:lpstr>
      <vt:lpstr>Weight Decay</vt:lpstr>
      <vt:lpstr>Special case: Linear Regression </vt:lpstr>
      <vt:lpstr>L^1 regularization </vt:lpstr>
      <vt:lpstr>Interpretation </vt:lpstr>
      <vt:lpstr>L^1 regularization sparsity</vt:lpstr>
      <vt:lpstr>Norm Penalties</vt:lpstr>
      <vt:lpstr>Explicit constraints</vt:lpstr>
      <vt:lpstr>Projection</vt:lpstr>
      <vt:lpstr>Dataset Augmentation</vt:lpstr>
      <vt:lpstr>Dataset Augmentation</vt:lpstr>
      <vt:lpstr>Noise Robustness</vt:lpstr>
      <vt:lpstr>Injecting noise at the weights</vt:lpstr>
      <vt:lpstr>Special case: linear regression</vt:lpstr>
      <vt:lpstr>Injecting noise at the output targets </vt:lpstr>
      <vt:lpstr>Multi-Task Learning</vt:lpstr>
      <vt:lpstr>Learning Curves</vt:lpstr>
      <vt:lpstr>Early stopping </vt:lpstr>
      <vt:lpstr>Early stopping algorithm</vt:lpstr>
      <vt:lpstr>Re-use the validation set</vt:lpstr>
      <vt:lpstr>Early stopping as a regularizer</vt:lpstr>
      <vt:lpstr>The number of steps τ corresponds to some value of the weight decay coefficient α</vt:lpstr>
      <vt:lpstr>Early stopping advantage</vt:lpstr>
      <vt:lpstr>Early Stopping and Weight Decay</vt:lpstr>
      <vt:lpstr>Parameter tying </vt:lpstr>
      <vt:lpstr>Parameter sharing (e.g. CNN) </vt:lpstr>
      <vt:lpstr>Sparse Representations</vt:lpstr>
      <vt:lpstr>Bagging</vt:lpstr>
      <vt:lpstr>Bagging example </vt:lpstr>
      <vt:lpstr>Ensemble methods vs. bagging </vt:lpstr>
      <vt:lpstr>Bagging</vt:lpstr>
      <vt:lpstr>Why 2/3 ? </vt:lpstr>
      <vt:lpstr>Expected number of duplicates</vt:lpstr>
      <vt:lpstr>More about bagging</vt:lpstr>
      <vt:lpstr>Dropout</vt:lpstr>
      <vt:lpstr>Dropout</vt:lpstr>
      <vt:lpstr>Dropout vs. bagging</vt:lpstr>
      <vt:lpstr>Computational graph of dropout</vt:lpstr>
      <vt:lpstr>Inference</vt:lpstr>
      <vt:lpstr>Weight scaling inference rule</vt:lpstr>
      <vt:lpstr>Another perspective of dropout </vt:lpstr>
      <vt:lpstr>Adversarial examples</vt:lpstr>
      <vt:lpstr>Adversarial Examples</vt:lpstr>
      <vt:lpstr>Aversarial training </vt:lpstr>
      <vt:lpstr>Conclusion </vt:lpstr>
      <vt:lpstr>Tangent Propagation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Regularization for Deep Learning</dc:title>
  <cp:lastModifiedBy>Mohamed El Baker Nassar</cp:lastModifiedBy>
  <cp:revision>204</cp:revision>
  <dcterms:modified xsi:type="dcterms:W3CDTF">2020-04-22T13:25:20Z</dcterms:modified>
</cp:coreProperties>
</file>